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5143500" cx="9144000"/>
  <p:notesSz cx="6858000" cy="9144000"/>
  <p:embeddedFontLst>
    <p:embeddedFont>
      <p:font typeface="Dosis"/>
      <p:regular r:id="rId85"/>
      <p:bold r:id="rId86"/>
    </p:embeddedFont>
    <p:embeddedFont>
      <p:font typeface="Muli"/>
      <p:regular r:id="rId87"/>
      <p:italic r:id="rId88"/>
    </p:embeddedFont>
    <p:embeddedFont>
      <p:font typeface="Raleway"/>
      <p:regular r:id="rId89"/>
      <p:bold r:id="rId90"/>
      <p:italic r:id="rId91"/>
      <p:boldItalic r:id="rId92"/>
    </p:embeddedFont>
    <p:embeddedFont>
      <p:font typeface="Source Sans Pro"/>
      <p:regular r:id="rId93"/>
      <p:bold r:id="rId94"/>
      <p:italic r:id="rId95"/>
      <p:boldItalic r:id="rId96"/>
    </p:embeddedFont>
    <p:embeddedFont>
      <p:font typeface="Open Sans"/>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OpenSan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SourceSansPro-italic.fntdata"/><Relationship Id="rId94" Type="http://schemas.openxmlformats.org/officeDocument/2006/relationships/font" Target="fonts/SourceSansPro-bold.fntdata"/><Relationship Id="rId97" Type="http://schemas.openxmlformats.org/officeDocument/2006/relationships/font" Target="fonts/OpenSans-regular.fntdata"/><Relationship Id="rId96" Type="http://schemas.openxmlformats.org/officeDocument/2006/relationships/font" Target="fonts/SourceSansPro-boldItalic.fntdata"/><Relationship Id="rId11" Type="http://schemas.openxmlformats.org/officeDocument/2006/relationships/slide" Target="slides/slide6.xml"/><Relationship Id="rId99" Type="http://schemas.openxmlformats.org/officeDocument/2006/relationships/font" Target="fonts/OpenSans-italic.fntdata"/><Relationship Id="rId10" Type="http://schemas.openxmlformats.org/officeDocument/2006/relationships/slide" Target="slides/slide5.xml"/><Relationship Id="rId98"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aleway-italic.fntdata"/><Relationship Id="rId90" Type="http://schemas.openxmlformats.org/officeDocument/2006/relationships/font" Target="fonts/Raleway-bold.fntdata"/><Relationship Id="rId93" Type="http://schemas.openxmlformats.org/officeDocument/2006/relationships/font" Target="fonts/SourceSansPro-regular.fntdata"/><Relationship Id="rId92" Type="http://schemas.openxmlformats.org/officeDocument/2006/relationships/font" Target="fonts/Raleway-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font" Target="fonts/Dosis-bold.fntdata"/><Relationship Id="rId85" Type="http://schemas.openxmlformats.org/officeDocument/2006/relationships/font" Target="fonts/Dosis-regular.fntdata"/><Relationship Id="rId88" Type="http://schemas.openxmlformats.org/officeDocument/2006/relationships/font" Target="fonts/Muli-italic.fntdata"/><Relationship Id="rId87" Type="http://schemas.openxmlformats.org/officeDocument/2006/relationships/font" Target="fonts/Muli-regular.fntdata"/><Relationship Id="rId89" Type="http://schemas.openxmlformats.org/officeDocument/2006/relationships/font" Target="fonts/Raleway-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rtinfowler.com/articles/microservice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esign_pattern_(computer_science)" TargetMode="External"/><Relationship Id="rId3" Type="http://schemas.openxmlformats.org/officeDocument/2006/relationships/hyperlink" Target="https://en.wikipedia.org/wiki/Event_handling" TargetMode="External"/><Relationship Id="rId4" Type="http://schemas.openxmlformats.org/officeDocument/2006/relationships/hyperlink" Target="https://en.wikipedia.org/wiki/Concurrency_(computer_science)" TargetMode="External"/><Relationship Id="rId5" Type="http://schemas.openxmlformats.org/officeDocument/2006/relationships/hyperlink" Target="https://en.wikipedia.org/wiki/Demultiplex" TargetMode="External"/><Relationship Id="rId6" Type="http://schemas.openxmlformats.org/officeDocument/2006/relationships/hyperlink" Target="https://en.wikipedia.org/wiki/Reactor_pattern" TargetMode="External"/><Relationship Id="rId7" Type="http://schemas.openxmlformats.org/officeDocument/2006/relationships/hyperlink" Target="http://www.cs.vu.nl/~eliens/online/oo/I/2/refs.html#Schmidt95" TargetMode="External"/><Relationship Id="rId8" Type="http://schemas.openxmlformats.org/officeDocument/2006/relationships/hyperlink" Target="http://www.cs.vu.nl/~eliens/online/oo/I/2/reactor.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html5rocks.com/en/tutorials/es6/promise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These slides are from a talk we gave at JavaOne 2016 for work we did in the past, and open-source projects that we are working 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headline is the slide, briefly cover the concepts. </a:t>
            </a:r>
          </a:p>
          <a:p>
            <a:pPr lvl="0">
              <a:spcBef>
                <a:spcPts val="0"/>
              </a:spcBef>
              <a:buClr>
                <a:srgbClr val="000000"/>
              </a:buClr>
              <a:buSzPct val="100000"/>
              <a:buFont typeface="Arial"/>
              <a:buNone/>
            </a:pPr>
            <a:r>
              <a:rPr lang="en"/>
              <a:t>Results can comeback on foreign threads</a:t>
            </a:r>
            <a:br>
              <a:rPr lang="en"/>
            </a:br>
            <a:r>
              <a:rPr lang="en"/>
              <a:t>If you need to call several services, what if one of them fails or times out?</a:t>
            </a:r>
            <a:br>
              <a:rPr lang="en"/>
            </a:br>
            <a:r>
              <a:rPr lang="en"/>
              <a:t>What if you need to combine the results of several calls before you can respond to the caller?</a:t>
            </a:r>
            <a:br>
              <a:rPr lang="en"/>
            </a:br>
            <a:r>
              <a:rPr lang="en"/>
              <a:t>What if a downstream service goes down?</a:t>
            </a:r>
            <a:br>
              <a:rPr lang="en"/>
            </a:br>
            <a:r>
              <a:rPr lang="en"/>
              <a:t>What if your async handler throws an exception?</a:t>
            </a:r>
            <a:br>
              <a:rPr lang="en"/>
            </a:br>
            <a:r>
              <a:rPr lang="en"/>
              <a:t>If you use a blocking future, you can tie up the event handling thread</a:t>
            </a:r>
            <a:br>
              <a:rPr lang="en"/>
            </a:br>
            <a:r>
              <a:rPr lang="en"/>
              <a:t>How do you test async services with a unit test framework?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best way to improve a lib is to use it. </a:t>
            </a:r>
          </a:p>
          <a:p>
            <a:pPr lvl="0">
              <a:spcBef>
                <a:spcPts val="0"/>
              </a:spcBef>
              <a:buNone/>
            </a:pPr>
            <a:r>
              <a:rPr lang="en"/>
              <a:t>Many methods were added to simplify daily dev life. </a:t>
            </a:r>
          </a:p>
          <a:p>
            <a:pPr lvl="0">
              <a:spcBef>
                <a:spcPts val="0"/>
              </a:spcBef>
              <a:buNone/>
            </a:pPr>
            <a:r>
              <a:rPr lang="en"/>
              <a:t>Scratching our own itches.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Each slide in this section is to be covered quickly. No more than 30 seconds per slide. </a:t>
            </a: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Geoff tells anecdotes about experience with ES6. Breaking a large monolithic Node.js app into microservices calling into services written in Java/Vert.x.</a:t>
            </a:r>
          </a:p>
          <a:p>
            <a:pPr lvl="0" rtl="0">
              <a:spcBef>
                <a:spcPts val="0"/>
              </a:spcBef>
              <a:buNone/>
            </a:pPr>
            <a:r>
              <a:t/>
            </a:r>
            <a:endParaRPr/>
          </a:p>
          <a:p>
            <a:pPr lvl="0" rtl="0">
              <a:spcBef>
                <a:spcPts val="0"/>
              </a:spcBef>
              <a:buNone/>
            </a:pPr>
            <a:r>
              <a:t/>
            </a:r>
            <a:endParaRPr/>
          </a:p>
          <a:p>
            <a:pPr indent="-228600" lvl="0" marL="457200">
              <a:spcBef>
                <a:spcPts val="0"/>
              </a:spcBef>
            </a:pPr>
            <a:r>
              <a:rPr lang="en"/>
              <a:t>Picked Vert.x to handle large amount of traffic on fewer boxes for in-memory service </a:t>
            </a:r>
          </a:p>
          <a:p>
            <a:pPr indent="-228600" lvl="0" marL="457200">
              <a:spcBef>
                <a:spcPts val="0"/>
              </a:spcBef>
            </a:pPr>
            <a:r>
              <a:rPr lang="en"/>
              <a:t>Vert.x + early QBit handled more load on 13 boxes than 2,000 boxes did for similar system</a:t>
            </a:r>
          </a:p>
          <a:p>
            <a:pPr indent="-228600" lvl="0" marL="457200">
              <a:spcBef>
                <a:spcPts val="0"/>
              </a:spcBef>
            </a:pPr>
            <a:r>
              <a:rPr lang="en"/>
              <a:t>Created stream/batch, service actor system to simplify Vert.x dev (circa 2012/2013)</a:t>
            </a:r>
          </a:p>
          <a:p>
            <a:pPr indent="-228600" lvl="0" marL="457200">
              <a:spcBef>
                <a:spcPts val="0"/>
              </a:spcBef>
            </a:pPr>
            <a:r>
              <a:rPr lang="en"/>
              <a:t>maximize throughput by minimizing IO and thread hand-off (QBit Java Microservices Lib) </a:t>
            </a:r>
          </a:p>
          <a:p>
            <a:pPr indent="-228600" lvl="0" marL="457200">
              <a:spcBef>
                <a:spcPts val="0"/>
              </a:spcBef>
            </a:pPr>
            <a:r>
              <a:rPr lang="en"/>
              <a:t>Trial by fire, Callback coordination rough</a:t>
            </a:r>
          </a:p>
          <a:p>
            <a:pPr indent="-228600" lvl="0" marL="457200">
              <a:spcBef>
                <a:spcPts val="0"/>
              </a:spcBef>
            </a:pPr>
            <a:r>
              <a:rPr lang="en"/>
              <a:t>Needed high-speed call coordination for OAuth rate limiter </a:t>
            </a:r>
          </a:p>
          <a:p>
            <a:pPr indent="-228600" lvl="0" marL="457200">
              <a:spcBef>
                <a:spcPts val="0"/>
              </a:spcBef>
            </a:pPr>
            <a:r>
              <a:rPr lang="en"/>
              <a:t>fronting many backend services </a:t>
            </a:r>
          </a:p>
          <a:p>
            <a:pPr indent="-228600" lvl="0" marL="457200">
              <a:spcBef>
                <a:spcPts val="0"/>
              </a:spcBef>
            </a:pPr>
            <a:r>
              <a:rPr lang="en"/>
              <a:t>Worked on QBit Reactor but interface was better than before but still too complicated</a:t>
            </a:r>
          </a:p>
          <a:p>
            <a:pPr indent="-228600" lvl="0" marL="457200">
              <a:spcBef>
                <a:spcPts val="0"/>
              </a:spcBef>
            </a:pPr>
            <a:r>
              <a:rPr lang="en"/>
              <a:t>2016 - Worked on Vert.x / QBit project / Node.js project </a:t>
            </a:r>
          </a:p>
          <a:p>
            <a:pPr indent="-228600" lvl="0" marL="457200">
              <a:spcBef>
                <a:spcPts val="0"/>
              </a:spcBef>
            </a:pPr>
            <a:r>
              <a:rPr lang="en"/>
              <a:t>Started using Node.js / JavaScript promises for client libs</a:t>
            </a:r>
          </a:p>
          <a:p>
            <a:pPr indent="-228600" lvl="0" marL="457200">
              <a:spcBef>
                <a:spcPts val="0"/>
              </a:spcBef>
            </a:pPr>
            <a:r>
              <a:rPr lang="en"/>
              <a:t>Nice abstraction for dealing with async service calls</a:t>
            </a:r>
          </a:p>
          <a:p>
            <a:pPr indent="-228600" lvl="0" marL="457200">
              <a:spcBef>
                <a:spcPts val="0"/>
              </a:spcBef>
            </a:pPr>
            <a:r>
              <a:rPr lang="en"/>
              <a:t>JS Promises were just right</a:t>
            </a:r>
          </a:p>
          <a:p>
            <a:pPr lvl="0">
              <a:spcBef>
                <a:spcPts val="0"/>
              </a:spcBef>
              <a:buClr>
                <a:schemeClr val="dk2"/>
              </a:buClr>
              <a:buSzPct val="100000"/>
              <a:buFont typeface="Arial"/>
              <a:buNone/>
            </a:pPr>
            <a:r>
              <a:t/>
            </a:r>
            <a:endParaRPr/>
          </a:p>
          <a:p>
            <a:pPr lvl="0">
              <a:spcBef>
                <a:spcPts val="0"/>
              </a:spcBef>
              <a:buNone/>
            </a:pPr>
            <a:r>
              <a:t/>
            </a:r>
            <a:endParaRPr/>
          </a:p>
          <a:p>
            <a:pPr lvl="0">
              <a:spcBef>
                <a:spcPts val="0"/>
              </a:spcBef>
              <a:buNone/>
            </a:pPr>
            <a:r>
              <a:rPr lang="en"/>
              <a:t>We have been doing async callback coordination for some time. Using messaging, and handler ids, and streams, and reactor pattern, and all forms of async programming models.</a:t>
            </a:r>
          </a:p>
          <a:p>
            <a:pPr lvl="0">
              <a:spcBef>
                <a:spcPts val="0"/>
              </a:spcBef>
              <a:buNone/>
            </a:pPr>
            <a:r>
              <a:rPr lang="en"/>
              <a:t>It is clunky. We tend to think about things as Future. We tend to think in a MT world not a reactor, async, streaming world. Promises are a nice abstraction to not just reactor pattern but many forms of Java async programming. Having written three or four async callback handlers systems and not really liking any of them per se, and seeing the similarities to JS Promise but also seeing the eloquence of async promises, it seemed to make sense to adopt the terminology of JavaScript promises and the simplicity of it. </a:t>
            </a:r>
          </a:p>
          <a:p>
            <a:pPr lvl="0">
              <a:spcBef>
                <a:spcPts val="0"/>
              </a:spcBef>
              <a:buNone/>
            </a:pPr>
            <a:r>
              <a:t/>
            </a:r>
            <a:endParaRPr/>
          </a:p>
          <a:p>
            <a:pPr lvl="0">
              <a:spcBef>
                <a:spcPts val="0"/>
              </a:spcBef>
              <a:buClr>
                <a:schemeClr val="dk2"/>
              </a:buClr>
              <a:buSzPct val="100000"/>
              <a:buFont typeface="Arial"/>
              <a:buNone/>
            </a:pPr>
            <a:r>
              <a:rPr lang="en"/>
              <a:t>Picked Vert.x as our server to handle large amount of traffic on fewer boxes </a:t>
            </a:r>
          </a:p>
          <a:p>
            <a:pPr indent="387350" lvl="0">
              <a:spcBef>
                <a:spcPts val="0"/>
              </a:spcBef>
              <a:buClr>
                <a:schemeClr val="dk2"/>
              </a:buClr>
              <a:buSzPct val="100000"/>
              <a:buFont typeface="Arial"/>
              <a:buNone/>
            </a:pPr>
            <a:r>
              <a:rPr lang="en"/>
              <a:t>Vert.x + early QBit allowed us to handle more load on 13 boxes than 2000 boxes on similar system at same company</a:t>
            </a:r>
          </a:p>
          <a:p>
            <a:pPr lvl="0">
              <a:spcBef>
                <a:spcPts val="0"/>
              </a:spcBef>
              <a:buClr>
                <a:schemeClr val="dk2"/>
              </a:buClr>
              <a:buSzPct val="100000"/>
              <a:buFont typeface="Arial"/>
              <a:buNone/>
            </a:pPr>
            <a:r>
              <a:rPr lang="en"/>
              <a:t>Created stream/batch, service, actor system to simplify Vert.x dev (circa 2012/2013) and to maximize throughput by minimizing IO and thread hand-off (QBit Java Microservices Lib) - Trial by fire, Callback coordination rough.</a:t>
            </a:r>
          </a:p>
          <a:p>
            <a:pPr lvl="0">
              <a:spcBef>
                <a:spcPts val="0"/>
              </a:spcBef>
              <a:buNone/>
            </a:pPr>
            <a:r>
              <a:t/>
            </a:r>
            <a:endParaRPr/>
          </a:p>
          <a:p>
            <a:pPr lvl="0">
              <a:spcBef>
                <a:spcPts val="0"/>
              </a:spcBef>
              <a:buClr>
                <a:schemeClr val="dk2"/>
              </a:buClr>
              <a:buSzPct val="100000"/>
              <a:buFont typeface="Arial"/>
              <a:buNone/>
            </a:pPr>
            <a:r>
              <a:rPr lang="en"/>
              <a:t>Needed to do high-speed call coordination for OAuth rate limiter fronting many backend services - Worked on QBit Reactor but interface was better than before but clunky</a:t>
            </a:r>
          </a:p>
          <a:p>
            <a:pPr lvl="0">
              <a:spcBef>
                <a:spcPts val="0"/>
              </a:spcBef>
              <a:buClr>
                <a:schemeClr val="dk2"/>
              </a:buClr>
              <a:buSzPct val="100000"/>
              <a:buFont typeface="Arial"/>
              <a:buNone/>
            </a:pPr>
            <a:r>
              <a:rPr lang="en"/>
              <a:t>2016 - Worked on Vert.x / QBit project and started writing integration libs</a:t>
            </a:r>
          </a:p>
          <a:p>
            <a:pPr lvl="0">
              <a:spcBef>
                <a:spcPts val="0"/>
              </a:spcBef>
              <a:buNone/>
            </a:pPr>
            <a:r>
              <a:t/>
            </a:r>
            <a:endParaRPr/>
          </a:p>
          <a:p>
            <a:pPr lvl="0">
              <a:spcBef>
                <a:spcPts val="0"/>
              </a:spcBef>
              <a:buClr>
                <a:schemeClr val="dk2"/>
              </a:buClr>
              <a:buSzPct val="100000"/>
              <a:buFont typeface="Arial"/>
              <a:buNone/>
            </a:pPr>
            <a:r>
              <a:rPr lang="en"/>
              <a:t>Started using Node.js / JavaScript promises</a:t>
            </a:r>
          </a:p>
          <a:p>
            <a:pPr lvl="0">
              <a:spcBef>
                <a:spcPts val="0"/>
              </a:spcBef>
              <a:buNone/>
            </a:pPr>
            <a:r>
              <a:t/>
            </a:r>
            <a:endParaRPr/>
          </a:p>
          <a:p>
            <a:pPr lvl="0">
              <a:spcBef>
                <a:spcPts val="0"/>
              </a:spcBef>
              <a:buClr>
                <a:schemeClr val="dk2"/>
              </a:buClr>
              <a:buSzPct val="100000"/>
              <a:buFont typeface="Arial"/>
              <a:buNone/>
            </a:pPr>
            <a:r>
              <a:rPr lang="en"/>
              <a:t>Nice abstraction for dealing with async service calls</a:t>
            </a:r>
          </a:p>
          <a:p>
            <a:pPr lvl="0">
              <a:spcBef>
                <a:spcPts val="0"/>
              </a:spcBef>
              <a:buClr>
                <a:schemeClr val="dk2"/>
              </a:buClr>
              <a:buSzPct val="100000"/>
              <a:buFont typeface="Arial"/>
              <a:buNone/>
            </a:pPr>
            <a:r>
              <a:t/>
            </a:r>
            <a:endParaRPr/>
          </a:p>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point of this slide and the next is to make the claim that streaming is not the only way to do reactive programming. </a:t>
            </a:r>
          </a:p>
          <a:p>
            <a:pPr lvl="0">
              <a:spcBef>
                <a:spcPts val="0"/>
              </a:spcBef>
              <a:buNone/>
            </a:pPr>
            <a:r>
              <a:rPr lang="en"/>
              <a:t>The most common form of reactive programming is the reactor pattern / event loop, i.e., Browser DOM, Node.JS, Twisted and Vert.x.</a:t>
            </a:r>
          </a:p>
          <a:p>
            <a:pPr lvl="0">
              <a:spcBef>
                <a:spcPts val="0"/>
              </a:spcBef>
              <a:buNone/>
            </a:pPr>
            <a:r>
              <a:t/>
            </a:r>
            <a:endParaRPr/>
          </a:p>
          <a:p>
            <a:pPr lvl="0">
              <a:spcBef>
                <a:spcPts val="0"/>
              </a:spcBef>
              <a:buNone/>
            </a:pPr>
            <a:r>
              <a:rPr lang="en"/>
              <a:t>Streaming fits many problem domains but so do service calls which are also more common.</a:t>
            </a:r>
          </a:p>
          <a:p>
            <a:pPr lvl="0">
              <a:spcBef>
                <a:spcPts val="0"/>
              </a:spcBef>
              <a:buNone/>
            </a:pPr>
            <a:r>
              <a:rPr lang="en"/>
              <a:t>Also streaming can be an implementation detail (as you can stream calls and stream responses).</a:t>
            </a:r>
          </a:p>
          <a:p>
            <a:pPr lvl="0">
              <a:spcBef>
                <a:spcPts val="0"/>
              </a:spcBef>
              <a:buNone/>
            </a:pPr>
            <a:r>
              <a:t/>
            </a:r>
            <a:endParaRPr/>
          </a:p>
          <a:p>
            <a:pPr lvl="0">
              <a:spcBef>
                <a:spcPts val="0"/>
              </a:spcBef>
              <a:buNone/>
            </a:pPr>
            <a:r>
              <a:rPr lang="en"/>
              <a:t>If streaming is not the only way to handle async programming and not even the most common, what / how to people do service style programming and what tools do they use.</a:t>
            </a:r>
          </a:p>
          <a:p>
            <a:pPr lvl="0">
              <a:spcBef>
                <a:spcPts val="0"/>
              </a:spcBef>
              <a:buNone/>
            </a:pPr>
            <a:r>
              <a:rPr lang="en"/>
              <a:t> </a:t>
            </a:r>
          </a:p>
          <a:p>
            <a:pPr lvl="0">
              <a:spcBef>
                <a:spcPts val="0"/>
              </a:spcBef>
              <a:buNone/>
            </a:pPr>
            <a:r>
              <a:rPr lang="en"/>
              <a:t>Node.js and Browser DOM JS are the two most common forms of async programming and they use Promises. </a:t>
            </a:r>
          </a:p>
          <a:p>
            <a:pPr lvl="0" rtl="0">
              <a:spcBef>
                <a:spcPts val="0"/>
              </a:spcBef>
              <a:buNone/>
            </a:pPr>
            <a:r>
              <a:rPr lang="en"/>
              <a:t>Akka has promises, Netty has promises, Vert.x has async result which is similar and QBit had something like promises before Reakt.</a:t>
            </a:r>
          </a:p>
          <a:p>
            <a:pPr lvl="0">
              <a:spcBef>
                <a:spcPts val="0"/>
              </a:spcBef>
              <a:buClr>
                <a:srgbClr val="000000"/>
              </a:buClr>
              <a:buSzPct val="100000"/>
              <a:buFont typeface="Arial"/>
              <a:buNone/>
            </a:pPr>
            <a:r>
              <a:rPr lang="en"/>
              <a:t>Reakt attempts to be separate from any particular implementation to focus on being a good promise lib for any sort of async programming in Java.</a:t>
            </a:r>
          </a:p>
          <a:p>
            <a:pPr lvl="0">
              <a:spcBef>
                <a:spcPts val="0"/>
              </a:spcBef>
              <a:buClr>
                <a:srgbClr val="000000"/>
              </a:buClr>
              <a:buSzPct val="100000"/>
              <a:buFont typeface="Arial"/>
              <a:buNone/>
            </a:pPr>
            <a:r>
              <a:t/>
            </a:r>
            <a:endParaRPr/>
          </a:p>
          <a:p>
            <a:pPr lvl="0">
              <a:spcBef>
                <a:spcPts val="0"/>
              </a:spcBef>
              <a:buClr>
                <a:srgbClr val="000000"/>
              </a:buClr>
              <a:buSzPct val="100000"/>
              <a:buFont typeface="Arial"/>
              <a:buNone/>
            </a:pPr>
            <a:r>
              <a:rPr lang="en"/>
              <a:t>From Microservices paper by Martin Fowler et al: “Synchronous calls considered harmful: Any time you have a number of synchronous calls between services you will encounter the multiplicative effect of downtime. Simply, this is when the downtime of your system becomes the product of the downtimes of the individual components. ...” </a:t>
            </a:r>
            <a:r>
              <a:rPr lang="en" u="sng">
                <a:solidFill>
                  <a:schemeClr val="hlink"/>
                </a:solidFill>
                <a:hlinkClick r:id="rId2"/>
              </a:rPr>
              <a:t>http://martinfowler.com/articles/microservices.html</a:t>
            </a:r>
          </a:p>
          <a:p>
            <a:pPr lvl="0">
              <a:spcBef>
                <a:spcPts val="0"/>
              </a:spcBef>
              <a:buClr>
                <a:srgbClr val="000000"/>
              </a:buClr>
              <a:buSzPct val="100000"/>
              <a:buFont typeface="Arial"/>
              <a:buNone/>
            </a:pPr>
            <a:r>
              <a:t/>
            </a:r>
            <a:endParaRPr/>
          </a:p>
          <a:p>
            <a:pPr lvl="0">
              <a:spcBef>
                <a:spcPts val="0"/>
              </a:spcBef>
              <a:buClr>
                <a:srgbClr val="000000"/>
              </a:buClr>
              <a:buSzPct val="100000"/>
              <a:buFont typeface="Arial"/>
              <a:buNone/>
            </a:pPr>
            <a:r>
              <a:t/>
            </a:r>
            <a:endParaRPr/>
          </a:p>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rgbClr val="252525"/>
                </a:solidFill>
                <a:highlight>
                  <a:srgbClr val="FFFFFF"/>
                </a:highlight>
              </a:rPr>
              <a:t>“The reactor </a:t>
            </a:r>
            <a:r>
              <a:rPr lang="en" sz="1050">
                <a:solidFill>
                  <a:srgbClr val="0B0080"/>
                </a:solidFill>
                <a:highlight>
                  <a:srgbClr val="FFFFFF"/>
                </a:highlight>
                <a:hlinkClick r:id="rId2"/>
              </a:rPr>
              <a:t>design pattern</a:t>
            </a:r>
            <a:r>
              <a:rPr lang="en" sz="1050">
                <a:solidFill>
                  <a:srgbClr val="252525"/>
                </a:solidFill>
                <a:highlight>
                  <a:srgbClr val="FFFFFF"/>
                </a:highlight>
              </a:rPr>
              <a:t> is an </a:t>
            </a:r>
            <a:r>
              <a:rPr lang="en" sz="1050">
                <a:solidFill>
                  <a:srgbClr val="0B0080"/>
                </a:solidFill>
                <a:highlight>
                  <a:srgbClr val="FFFFFF"/>
                </a:highlight>
                <a:hlinkClick r:id="rId3"/>
              </a:rPr>
              <a:t>event handling</a:t>
            </a:r>
            <a:r>
              <a:rPr lang="en" sz="1050">
                <a:solidFill>
                  <a:srgbClr val="252525"/>
                </a:solidFill>
                <a:highlight>
                  <a:srgbClr val="FFFFFF"/>
                </a:highlight>
              </a:rPr>
              <a:t> pattern for handling service requests delivered </a:t>
            </a:r>
            <a:r>
              <a:rPr lang="en" sz="1050">
                <a:solidFill>
                  <a:srgbClr val="0B0080"/>
                </a:solidFill>
                <a:highlight>
                  <a:srgbClr val="FFFFFF"/>
                </a:highlight>
                <a:hlinkClick r:id="rId4"/>
              </a:rPr>
              <a:t>concurrently</a:t>
            </a:r>
            <a:r>
              <a:rPr lang="en" sz="1050">
                <a:solidFill>
                  <a:srgbClr val="252525"/>
                </a:solidFill>
                <a:highlight>
                  <a:srgbClr val="FFFFFF"/>
                </a:highlight>
              </a:rPr>
              <a:t> to a service handler by one or more inputs. The service handler then </a:t>
            </a:r>
            <a:r>
              <a:rPr lang="en" sz="1050">
                <a:solidFill>
                  <a:srgbClr val="0B0080"/>
                </a:solidFill>
                <a:highlight>
                  <a:srgbClr val="FFFFFF"/>
                </a:highlight>
                <a:hlinkClick r:id="rId5"/>
              </a:rPr>
              <a:t>demultiplexes</a:t>
            </a:r>
            <a:r>
              <a:rPr lang="en" sz="1050">
                <a:solidFill>
                  <a:srgbClr val="252525"/>
                </a:solidFill>
                <a:highlight>
                  <a:srgbClr val="FFFFFF"/>
                </a:highlight>
              </a:rPr>
              <a:t> the incoming requests and dispatches them synchronously to the associated request handlers.” </a:t>
            </a:r>
            <a:r>
              <a:rPr lang="en" sz="1050" u="sng">
                <a:solidFill>
                  <a:schemeClr val="hlink"/>
                </a:solidFill>
                <a:highlight>
                  <a:srgbClr val="FFFFFF"/>
                </a:highlight>
                <a:hlinkClick r:id="rId6"/>
              </a:rPr>
              <a:t>https://en.wikipedia.org/wiki/Reactor_pattern</a:t>
            </a:r>
          </a:p>
          <a:p>
            <a:pPr lvl="0">
              <a:spcBef>
                <a:spcPts val="0"/>
              </a:spcBef>
              <a:buNone/>
            </a:pPr>
            <a:r>
              <a:t/>
            </a:r>
            <a:endParaRPr sz="1050">
              <a:solidFill>
                <a:srgbClr val="252525"/>
              </a:solidFill>
              <a:highlight>
                <a:srgbClr val="FFFFFF"/>
              </a:highlight>
            </a:endParaRPr>
          </a:p>
          <a:p>
            <a:pPr lvl="0">
              <a:spcBef>
                <a:spcPts val="0"/>
              </a:spcBef>
              <a:buNone/>
            </a:pPr>
            <a:r>
              <a:rPr lang="en" sz="1050">
                <a:solidFill>
                  <a:srgbClr val="252525"/>
                </a:solidFill>
                <a:highlight>
                  <a:srgbClr val="FFFFFF"/>
                </a:highlight>
              </a:rPr>
              <a:t>“</a:t>
            </a:r>
            <a:r>
              <a:rPr lang="en">
                <a:solidFill>
                  <a:schemeClr val="dk2"/>
                </a:solidFill>
              </a:rPr>
              <a:t>The </a:t>
            </a:r>
            <a:r>
              <a:rPr i="1" lang="en">
                <a:solidFill>
                  <a:schemeClr val="dk2"/>
                </a:solidFill>
              </a:rPr>
              <a:t>Reactor</a:t>
            </a:r>
            <a:r>
              <a:rPr lang="en">
                <a:solidFill>
                  <a:schemeClr val="dk2"/>
                </a:solidFill>
              </a:rPr>
              <a:t> pattern has been introduced in  [</a:t>
            </a:r>
            <a:r>
              <a:rPr lang="en" u="sng">
                <a:solidFill>
                  <a:srgbClr val="FF0000"/>
                </a:solidFill>
                <a:hlinkClick r:id="rId7"/>
              </a:rPr>
              <a:t>Schmidt95</a:t>
            </a:r>
            <a:r>
              <a:rPr lang="en">
                <a:solidFill>
                  <a:schemeClr val="dk2"/>
                </a:solidFill>
              </a:rPr>
              <a:t>] as a general architecture for event-driven systems. It explains how to register handlers for particular event types, and how to activate handlers when events occur, even when events come from multiple sources, in a single-threaded environment. In other words, the </a:t>
            </a:r>
            <a:r>
              <a:rPr i="1" lang="en">
                <a:solidFill>
                  <a:schemeClr val="dk2"/>
                </a:solidFill>
              </a:rPr>
              <a:t>reactor</a:t>
            </a:r>
            <a:r>
              <a:rPr lang="en">
                <a:solidFill>
                  <a:schemeClr val="dk2"/>
                </a:solidFill>
              </a:rPr>
              <a:t> allows for the combination of multiple event-loops, without introducing additional threads.</a:t>
            </a:r>
            <a:r>
              <a:rPr lang="en" sz="1050">
                <a:solidFill>
                  <a:srgbClr val="252525"/>
                </a:solidFill>
                <a:highlight>
                  <a:srgbClr val="FFFFFF"/>
                </a:highlight>
              </a:rPr>
              <a:t>” </a:t>
            </a:r>
            <a:r>
              <a:rPr lang="en" sz="1050" u="sng">
                <a:solidFill>
                  <a:schemeClr val="hlink"/>
                </a:solidFill>
                <a:highlight>
                  <a:srgbClr val="FFFFFF"/>
                </a:highlight>
                <a:hlinkClick r:id="rId8"/>
              </a:rPr>
              <a:t>http://www.cs.vu.nl/~eliens/online/oo/I/2/reactor.html</a:t>
            </a:r>
          </a:p>
          <a:p>
            <a:pPr lvl="0">
              <a:spcBef>
                <a:spcPts val="0"/>
              </a:spcBef>
              <a:buNone/>
            </a:pPr>
            <a:r>
              <a:t/>
            </a:r>
            <a:endParaRPr sz="1050">
              <a:solidFill>
                <a:srgbClr val="252525"/>
              </a:solidFill>
              <a:highlight>
                <a:srgbClr val="FFFFFF"/>
              </a:highlight>
            </a:endParaRPr>
          </a:p>
          <a:p>
            <a:pPr lvl="0">
              <a:spcBef>
                <a:spcPts val="0"/>
              </a:spcBef>
              <a:buNone/>
            </a:pPr>
            <a:r>
              <a:t/>
            </a:r>
            <a:endParaRPr sz="1050">
              <a:solidFill>
                <a:srgbClr val="252525"/>
              </a:solidFill>
              <a:highlight>
                <a:srgbClr val="FFFFFF"/>
              </a:highlight>
            </a:endParaRPr>
          </a:p>
          <a:p>
            <a:pPr lvl="0">
              <a:spcBef>
                <a:spcPts val="0"/>
              </a:spcBef>
              <a:buClr>
                <a:schemeClr val="dk2"/>
              </a:buClr>
              <a:buSzPct val="100000"/>
              <a:buFont typeface="Arial"/>
              <a:buNone/>
            </a:pPr>
            <a:r>
              <a:t/>
            </a:r>
            <a:endParaRPr sz="1050">
              <a:solidFill>
                <a:srgbClr val="252525"/>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 good anecdote would be good here. </a:t>
            </a:r>
          </a:p>
          <a:p>
            <a:pPr lvl="0">
              <a:spcBef>
                <a:spcPts val="0"/>
              </a:spcBef>
              <a:buNone/>
            </a:pPr>
            <a:r>
              <a:rPr lang="en"/>
              <a:t>Having multiple projects open.</a:t>
            </a:r>
          </a:p>
          <a:p>
            <a:pPr lvl="0">
              <a:spcBef>
                <a:spcPts val="0"/>
              </a:spcBef>
              <a:buNone/>
            </a:pPr>
            <a:r>
              <a:rPr lang="en"/>
              <a:t>Loading the wrong one. Thinking it is the Java client when it was the JavaScript client.</a:t>
            </a:r>
          </a:p>
          <a:p>
            <a:pPr lvl="0">
              <a:spcBef>
                <a:spcPts val="0"/>
              </a:spcBef>
              <a:buNone/>
            </a:pPr>
            <a:r>
              <a:t/>
            </a:r>
            <a:endParaRPr/>
          </a:p>
          <a:p>
            <a:pPr lvl="0">
              <a:spcBef>
                <a:spcPts val="0"/>
              </a:spcBef>
              <a:buClr>
                <a:schemeClr val="dk2"/>
              </a:buClr>
              <a:buSzPct val="100000"/>
              <a:buFont typeface="Arial"/>
              <a:buNone/>
            </a:pPr>
            <a:r>
              <a:rPr lang="en"/>
              <a:t>Wrote client libs in Java with Reakt Promises and ES6 (JavaScript) with Promises</a:t>
            </a:r>
          </a:p>
          <a:p>
            <a:pPr lvl="0">
              <a:spcBef>
                <a:spcPts val="0"/>
              </a:spcBef>
              <a:buClr>
                <a:schemeClr val="dk2"/>
              </a:buClr>
              <a:buSzPct val="100000"/>
              <a:buFont typeface="Arial"/>
              <a:buNone/>
            </a:pPr>
            <a:r>
              <a:rPr lang="en"/>
              <a:t>Code looked very similar </a:t>
            </a:r>
          </a:p>
          <a:p>
            <a:pPr lvl="0">
              <a:spcBef>
                <a:spcPts val="0"/>
              </a:spcBef>
              <a:buClr>
                <a:schemeClr val="dk2"/>
              </a:buClr>
              <a:buSzPct val="100000"/>
              <a:buFont typeface="Arial"/>
              <a:buNone/>
            </a:pPr>
            <a:r>
              <a:rPr lang="en"/>
              <a:t>Semantics were same</a:t>
            </a:r>
          </a:p>
          <a:p>
            <a:pPr lvl="0">
              <a:spcBef>
                <a:spcPts val="0"/>
              </a:spcBef>
              <a:buClr>
                <a:schemeClr val="dk2"/>
              </a:buClr>
              <a:buSzPct val="100000"/>
              <a:buFont typeface="Arial"/>
              <a:buNone/>
            </a:pPr>
            <a:r>
              <a:rPr lang="en"/>
              <a:t>Slight syntactic differences</a:t>
            </a:r>
          </a:p>
          <a:p>
            <a:pPr lvl="0">
              <a:spcBef>
                <a:spcPts val="0"/>
              </a:spcBef>
              <a:buClr>
                <a:schemeClr val="dk2"/>
              </a:buClr>
              <a:buSzPct val="100000"/>
              <a:buFont typeface="Arial"/>
              <a:buNone/>
            </a:pPr>
            <a:r>
              <a:rPr lang="en"/>
              <a:t>We were both “Wow!” That is clean</a:t>
            </a:r>
          </a:p>
          <a:p>
            <a:pPr lvl="0">
              <a:spcBef>
                <a:spcPts val="0"/>
              </a:spcBef>
              <a:buClr>
                <a:schemeClr val="dk2"/>
              </a:buClr>
              <a:buSzPct val="100000"/>
              <a:buFont typeface="Arial"/>
              <a:buNone/>
            </a:pPr>
            <a:r>
              <a:rPr lang="en"/>
              <a:t>It became hard to look at old way</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t/>
            </a:r>
            <a:endParaRPr/>
          </a:p>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10 seconds.. We cover this again in detail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50000"/>
              </a:lnSpc>
              <a:spcBef>
                <a:spcPts val="0"/>
              </a:spcBef>
              <a:spcAft>
                <a:spcPts val="1200"/>
              </a:spcAft>
              <a:buClr>
                <a:schemeClr val="dk2"/>
              </a:buClr>
              <a:buSzPct val="91666"/>
              <a:buFont typeface="Arial"/>
              <a:buNone/>
            </a:pPr>
            <a:r>
              <a:rPr lang="en" sz="1200">
                <a:solidFill>
                  <a:schemeClr val="accent1"/>
                </a:solidFill>
              </a:rPr>
              <a:t>This has been adapted from this </a:t>
            </a:r>
            <a:r>
              <a:rPr lang="en" sz="1200">
                <a:solidFill>
                  <a:srgbClr val="4078C0"/>
                </a:solidFill>
                <a:hlinkClick r:id="rId2"/>
              </a:rPr>
              <a:t>article on ES6 promises</a:t>
            </a:r>
            <a:r>
              <a:rPr lang="en" sz="1200">
                <a:solidFill>
                  <a:schemeClr val="accent1"/>
                </a:solidFill>
              </a:rPr>
              <a:t>. A promise can be:</a:t>
            </a:r>
          </a:p>
          <a:p>
            <a:pPr indent="-304800" lvl="0" marL="457200">
              <a:lnSpc>
                <a:spcPct val="150000"/>
              </a:lnSpc>
              <a:spcBef>
                <a:spcPts val="0"/>
              </a:spcBef>
              <a:spcAft>
                <a:spcPts val="1200"/>
              </a:spcAft>
              <a:buClr>
                <a:schemeClr val="accent1"/>
              </a:buClr>
              <a:buSzPct val="100000"/>
            </a:pPr>
            <a:r>
              <a:rPr lang="en" sz="1200">
                <a:solidFill>
                  <a:schemeClr val="accent1"/>
                </a:solidFill>
              </a:rPr>
              <a:t>fulfilled The callback/action relating to the promise succeeded</a:t>
            </a:r>
          </a:p>
          <a:p>
            <a:pPr indent="-304800" lvl="0" marL="457200">
              <a:lnSpc>
                <a:spcPct val="150000"/>
              </a:lnSpc>
              <a:spcBef>
                <a:spcPts val="300"/>
              </a:spcBef>
              <a:spcAft>
                <a:spcPts val="1200"/>
              </a:spcAft>
              <a:buClr>
                <a:schemeClr val="accent1"/>
              </a:buClr>
              <a:buSzPct val="100000"/>
            </a:pPr>
            <a:r>
              <a:rPr lang="en" sz="1200">
                <a:solidFill>
                  <a:schemeClr val="accent1"/>
                </a:solidFill>
              </a:rPr>
              <a:t>rejected The callback/action relating to the promise failed</a:t>
            </a:r>
          </a:p>
          <a:p>
            <a:pPr indent="-304800" lvl="0" marL="457200">
              <a:lnSpc>
                <a:spcPct val="150000"/>
              </a:lnSpc>
              <a:spcBef>
                <a:spcPts val="300"/>
              </a:spcBef>
              <a:spcAft>
                <a:spcPts val="1200"/>
              </a:spcAft>
              <a:buClr>
                <a:schemeClr val="accent1"/>
              </a:buClr>
              <a:buSzPct val="100000"/>
            </a:pPr>
            <a:r>
              <a:rPr lang="en" sz="1200">
                <a:solidFill>
                  <a:schemeClr val="accent1"/>
                </a:solidFill>
              </a:rPr>
              <a:t>pending The callback/action has not been fulfilled or rejected yet</a:t>
            </a:r>
          </a:p>
          <a:p>
            <a:pPr indent="-304800" lvl="0" marL="457200">
              <a:lnSpc>
                <a:spcPct val="150000"/>
              </a:lnSpc>
              <a:spcBef>
                <a:spcPts val="300"/>
              </a:spcBef>
              <a:spcAft>
                <a:spcPts val="1200"/>
              </a:spcAft>
              <a:buClr>
                <a:schemeClr val="accent1"/>
              </a:buClr>
              <a:buSzPct val="100000"/>
            </a:pPr>
            <a:r>
              <a:rPr lang="en" sz="1200">
                <a:solidFill>
                  <a:schemeClr val="accent1"/>
                </a:solidFill>
              </a:rPr>
              <a:t>completed The callback/action has been fulfilled/resolved or rejected</a:t>
            </a:r>
          </a:p>
          <a:p>
            <a:pPr lvl="0">
              <a:lnSpc>
                <a:spcPct val="150000"/>
              </a:lnSpc>
              <a:spcBef>
                <a:spcPts val="0"/>
              </a:spcBef>
              <a:spcAft>
                <a:spcPts val="1200"/>
              </a:spcAft>
              <a:buClr>
                <a:schemeClr val="dk2"/>
              </a:buClr>
              <a:buSzPct val="91666"/>
              <a:buFont typeface="Arial"/>
              <a:buNone/>
            </a:pPr>
            <a:r>
              <a:rPr lang="en" sz="1200">
                <a:solidFill>
                  <a:schemeClr val="accent1"/>
                </a:solidFill>
              </a:rPr>
              <a:t>Java is not single threaded, meaning that two bits of code can run at the same time, so the design of this promise and streaming library takes that into account.</a:t>
            </a:r>
          </a:p>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50000"/>
              </a:lnSpc>
              <a:spcBef>
                <a:spcPts val="0"/>
              </a:spcBef>
              <a:spcAft>
                <a:spcPts val="1200"/>
              </a:spcAft>
              <a:buNone/>
            </a:pPr>
            <a:r>
              <a:rPr lang="en" sz="1200">
                <a:solidFill>
                  <a:schemeClr val="accent1"/>
                </a:solidFill>
              </a:rPr>
              <a:t>JavaScript is single-threaded - You can make call, then register for callbacks and that is ok because call won’t be made until event loop moves on. Not so in Java! Java is MT to the core. </a:t>
            </a:r>
          </a:p>
          <a:p>
            <a:pPr lvl="0">
              <a:lnSpc>
                <a:spcPct val="150000"/>
              </a:lnSpc>
              <a:spcBef>
                <a:spcPts val="0"/>
              </a:spcBef>
              <a:spcAft>
                <a:spcPts val="1200"/>
              </a:spcAft>
              <a:buClr>
                <a:schemeClr val="dk2"/>
              </a:buClr>
              <a:buSzPct val="91666"/>
              <a:buFont typeface="Arial"/>
              <a:buNone/>
            </a:pPr>
            <a:r>
              <a:rPr lang="en" sz="1200">
                <a:solidFill>
                  <a:schemeClr val="accent1"/>
                </a:solidFill>
              </a:rPr>
              <a:t>Java is not single threaded, meaning that two bits of code can run at the same time, so the design of this promise and streaming library takes that into account.</a:t>
            </a:r>
          </a:p>
          <a:p>
            <a:pPr lvl="0">
              <a:lnSpc>
                <a:spcPct val="150000"/>
              </a:lnSpc>
              <a:spcBef>
                <a:spcPts val="0"/>
              </a:spcBef>
              <a:spcAft>
                <a:spcPts val="1200"/>
              </a:spcAft>
              <a:buClr>
                <a:schemeClr val="dk2"/>
              </a:buClr>
              <a:buSzPct val="91666"/>
              <a:buFont typeface="Arial"/>
              <a:buNone/>
            </a:pPr>
            <a:r>
              <a:rPr lang="en" sz="1200">
                <a:solidFill>
                  <a:schemeClr val="accent1"/>
                </a:solidFill>
              </a:rPr>
              <a:t>There are three types of promises:</a:t>
            </a:r>
          </a:p>
          <a:p>
            <a:pPr indent="-304800" lvl="0" marL="457200">
              <a:lnSpc>
                <a:spcPct val="150000"/>
              </a:lnSpc>
              <a:spcBef>
                <a:spcPts val="0"/>
              </a:spcBef>
              <a:spcAft>
                <a:spcPts val="1200"/>
              </a:spcAft>
              <a:buClr>
                <a:schemeClr val="accent1"/>
              </a:buClr>
              <a:buSzPct val="100000"/>
            </a:pPr>
            <a:r>
              <a:rPr lang="en" sz="1200">
                <a:solidFill>
                  <a:schemeClr val="accent1"/>
                </a:solidFill>
              </a:rPr>
              <a:t>Callback promises</a:t>
            </a:r>
          </a:p>
          <a:p>
            <a:pPr indent="-304800" lvl="0" marL="457200">
              <a:lnSpc>
                <a:spcPct val="150000"/>
              </a:lnSpc>
              <a:spcBef>
                <a:spcPts val="300"/>
              </a:spcBef>
              <a:spcAft>
                <a:spcPts val="1200"/>
              </a:spcAft>
              <a:buClr>
                <a:schemeClr val="accent1"/>
              </a:buClr>
              <a:buSzPct val="100000"/>
            </a:pPr>
            <a:r>
              <a:rPr lang="en" sz="1200">
                <a:solidFill>
                  <a:schemeClr val="accent1"/>
                </a:solidFill>
              </a:rPr>
              <a:t>Blocking promises (for testing and legacy integration)</a:t>
            </a:r>
          </a:p>
          <a:p>
            <a:pPr indent="-304800" lvl="0" marL="457200">
              <a:lnSpc>
                <a:spcPct val="150000"/>
              </a:lnSpc>
              <a:spcBef>
                <a:spcPts val="300"/>
              </a:spcBef>
              <a:spcAft>
                <a:spcPts val="1200"/>
              </a:spcAft>
              <a:buClr>
                <a:schemeClr val="accent1"/>
              </a:buClr>
              <a:buSzPct val="100000"/>
            </a:pPr>
            <a:r>
              <a:rPr lang="en" sz="1200">
                <a:solidFill>
                  <a:schemeClr val="accent1"/>
                </a:solidFill>
              </a:rPr>
              <a:t>Replay promises (allow promises to be handled on the same thread as caller)</a:t>
            </a:r>
          </a:p>
          <a:p>
            <a:pPr lvl="0">
              <a:lnSpc>
                <a:spcPct val="150000"/>
              </a:lnSpc>
              <a:spcBef>
                <a:spcPts val="0"/>
              </a:spcBef>
              <a:spcAft>
                <a:spcPts val="1200"/>
              </a:spcAft>
              <a:buClr>
                <a:schemeClr val="dk2"/>
              </a:buClr>
              <a:buSzPct val="91666"/>
              <a:buFont typeface="Arial"/>
              <a:buNone/>
            </a:pPr>
            <a:r>
              <a:rPr lang="en" sz="1200">
                <a:solidFill>
                  <a:schemeClr val="accent1"/>
                </a:solidFill>
              </a:rPr>
              <a:t>Replay promises are the most like their JS cousins. Replay promises are usually managed by the Reakt </a:t>
            </a:r>
            <a:r>
              <a:rPr lang="en" sz="1000">
                <a:solidFill>
                  <a:schemeClr val="accent1"/>
                </a:solidFill>
                <a:latin typeface="Consolas"/>
                <a:ea typeface="Consolas"/>
                <a:cs typeface="Consolas"/>
                <a:sym typeface="Consolas"/>
              </a:rPr>
              <a:t>Reactor</a:t>
            </a:r>
            <a:r>
              <a:rPr lang="en" sz="1200">
                <a:solidFill>
                  <a:schemeClr val="accent1"/>
                </a:solidFill>
              </a:rPr>
              <a:t> and supports environments like Vert.x and QBit. See the wiki for more details on Replay promises.</a:t>
            </a:r>
          </a:p>
          <a:p>
            <a:pPr lvl="0">
              <a:lnSpc>
                <a:spcPct val="150000"/>
              </a:lnSpc>
              <a:spcBef>
                <a:spcPts val="0"/>
              </a:spcBef>
              <a:spcAft>
                <a:spcPts val="1200"/>
              </a:spcAft>
              <a:buClr>
                <a:schemeClr val="dk2"/>
              </a:buClr>
              <a:buSzPct val="91666"/>
              <a:buFont typeface="Arial"/>
              <a:buNone/>
            </a:pPr>
            <a:r>
              <a:rPr lang="en" sz="1200">
                <a:solidFill>
                  <a:schemeClr val="accent1"/>
                </a:solidFill>
              </a:rPr>
              <a:t>It is common to make async calls to store data in a NoSQL store or to call a remote REST interface or deal with a distributed cache or queue. Also Java is strongly typed so the library that mimics JS promises is going to look a bit different. We tried to use similar terminology where it makes sense.</a:t>
            </a:r>
          </a:p>
          <a:p>
            <a:pPr lvl="0">
              <a:lnSpc>
                <a:spcPct val="150000"/>
              </a:lnSpc>
              <a:spcBef>
                <a:spcPts val="0"/>
              </a:spcBef>
              <a:spcAft>
                <a:spcPts val="1200"/>
              </a:spcAft>
              <a:buClr>
                <a:schemeClr val="dk2"/>
              </a:buClr>
              <a:buSzPct val="91666"/>
              <a:buFont typeface="Arial"/>
              <a:buNone/>
            </a:pPr>
            <a:r>
              <a:rPr lang="en" sz="1200">
                <a:solidFill>
                  <a:schemeClr val="accent1"/>
                </a:solidFill>
              </a:rPr>
              <a:t>Events and Streams are great for things that can happen multiple times on the same object — keyup, touchstart, or event a user action stream from Kafka, etc.</a:t>
            </a:r>
          </a:p>
          <a:p>
            <a:pPr lvl="0">
              <a:lnSpc>
                <a:spcPct val="150000"/>
              </a:lnSpc>
              <a:spcBef>
                <a:spcPts val="0"/>
              </a:spcBef>
              <a:spcAft>
                <a:spcPts val="1200"/>
              </a:spcAft>
              <a:buClr>
                <a:schemeClr val="dk2"/>
              </a:buClr>
              <a:buSzPct val="91666"/>
              <a:buFont typeface="Arial"/>
              <a:buNone/>
            </a:pPr>
            <a:r>
              <a:rPr lang="en" sz="1200">
                <a:solidFill>
                  <a:schemeClr val="accent1"/>
                </a:solidFill>
              </a:rPr>
              <a:t>With those events you don't really care about what happened before when you attached the listener.</a:t>
            </a:r>
          </a:p>
          <a:p>
            <a:pPr lvl="0">
              <a:lnSpc>
                <a:spcPct val="150000"/>
              </a:lnSpc>
              <a:spcBef>
                <a:spcPts val="0"/>
              </a:spcBef>
              <a:spcAft>
                <a:spcPts val="1200"/>
              </a:spcAft>
              <a:buClr>
                <a:schemeClr val="dk2"/>
              </a:buClr>
              <a:buSzPct val="91666"/>
              <a:buFont typeface="Arial"/>
              <a:buNone/>
            </a:pPr>
            <a:r>
              <a:rPr lang="en" sz="1200">
                <a:solidFill>
                  <a:schemeClr val="accent1"/>
                </a:solidFill>
              </a:rPr>
              <a:t>But often times when dealing with services and data repositories, you want to handle a response with a specific next action, and a different action if there was an error or timeout from the responses. You essentially want to call and handle a response asynchronously and that is what promises allow.</a:t>
            </a:r>
          </a:p>
          <a:p>
            <a:pPr lvl="0">
              <a:lnSpc>
                <a:spcPct val="150000"/>
              </a:lnSpc>
              <a:spcBef>
                <a:spcPts val="0"/>
              </a:spcBef>
              <a:spcAft>
                <a:spcPts val="1200"/>
              </a:spcAft>
              <a:buClr>
                <a:schemeClr val="dk2"/>
              </a:buClr>
              <a:buSzPct val="91666"/>
              <a:buFont typeface="Arial"/>
              <a:buNone/>
            </a:pPr>
            <a:r>
              <a:rPr lang="en" sz="1200">
                <a:solidFill>
                  <a:schemeClr val="accent1"/>
                </a:solidFill>
              </a:rPr>
              <a:t>This is not our first time to bat with Promises. QBit has had Promises for a few years now. We just called them CallbackBuilders instead. We wanted to use more standard terminology and wanted to use the same terminology and modeling on projects that do not use QBit like Conekt, Vert.x, RxJava, and reactive streams.</a:t>
            </a:r>
          </a:p>
          <a:p>
            <a:pPr lvl="0">
              <a:lnSpc>
                <a:spcPct val="150000"/>
              </a:lnSpc>
              <a:spcBef>
                <a:spcPts val="0"/>
              </a:spcBef>
              <a:spcAft>
                <a:spcPts val="1200"/>
              </a:spcAft>
              <a:buClr>
                <a:schemeClr val="dk2"/>
              </a:buClr>
              <a:buSzPct val="91666"/>
              <a:buFont typeface="Arial"/>
              <a:buNone/>
            </a:pPr>
            <a:r>
              <a:rPr lang="en" sz="1200">
                <a:solidFill>
                  <a:schemeClr val="accent1"/>
                </a:solidFill>
              </a:rPr>
              <a:t>At their most basic level, promises are like event listeners except:</a:t>
            </a:r>
          </a:p>
          <a:p>
            <a:pPr lvl="0">
              <a:lnSpc>
                <a:spcPct val="150000"/>
              </a:lnSpc>
              <a:spcBef>
                <a:spcPts val="0"/>
              </a:spcBef>
              <a:spcAft>
                <a:spcPts val="1200"/>
              </a:spcAft>
              <a:buClr>
                <a:schemeClr val="dk2"/>
              </a:buClr>
              <a:buSzPct val="91666"/>
              <a:buFont typeface="Arial"/>
              <a:buNone/>
            </a:pPr>
            <a:r>
              <a:rPr lang="en" sz="1200">
                <a:solidFill>
                  <a:schemeClr val="accent1"/>
                </a:solidFill>
              </a:rPr>
              <a:t>A promise can only succeed or fail once. A promise cannot succeed or fail twice, neither can it switch from success to failure. Once it enters its </a:t>
            </a:r>
            <a:r>
              <a:rPr lang="en" sz="1000">
                <a:solidFill>
                  <a:schemeClr val="accent1"/>
                </a:solidFill>
                <a:latin typeface="Consolas"/>
                <a:ea typeface="Consolas"/>
                <a:cs typeface="Consolas"/>
                <a:sym typeface="Consolas"/>
              </a:rPr>
              <a:t>completed</a:t>
            </a:r>
            <a:r>
              <a:rPr lang="en" sz="1200">
                <a:solidFill>
                  <a:schemeClr val="accent1"/>
                </a:solidFill>
              </a:rPr>
              <a:t> state, then it is done.</a:t>
            </a:r>
          </a:p>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t>thenExpect and thenSafeExpect</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The handlers thenExpect and thenSafeExpect return a Reakt Expected instance. Expected is like Option in Java 8, it has methods like map, filter, etc. and adds methods ifEmpty, isEmpty. This gives a nice fluent API when you don't know if a successful return is null or not.</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then and thenSafeExpect</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The methods then and thenSafe async return the result that is not wrapped in an Expected object, i.e., the raw result. Use then and thenSafe when you know the async return will not be null. Use thenExpect and thenSafeExpect if the value could be null or if you want to map or filter the result.</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thenMap</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Use thenMap when a promise returns for example a List&lt;Employee&gt;, but you only want the first Employee. See Promise.thenMap for more details.</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safe thenSafe thenSafeExpect</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Unless you are using a reactor, custom Promises or blocking promises, the then* handlers will typically run in a foreign thread and if they throw an exception depending on the library, they could get logged in an odd way. If you think your handler could throw an exception (not the service you are calling but your handlers), then you might want to use thenSafe or thenSafeExpect. These will wrap your async then* handler code in a try/catch and pass the thrown exception to a ThenHandlerException to catchError. If your code ever hangs when making an async call, try using a thenSafe or thenSafeExpect. They ensure that any exceptions thrown in your handler don't get dropped by the system you are using, which could indicate a lack of understanding of the async lib you are using or that you are using it wrong. If it hangs, try thenSafe or thenSafeExpect. They help you debug async problems.</a:t>
            </a:r>
          </a:p>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We have </a:t>
            </a:r>
            <a:r>
              <a:rPr lang="en" sz="1000">
                <a:solidFill>
                  <a:schemeClr val="accent1"/>
                </a:solidFill>
                <a:highlight>
                  <a:srgbClr val="FFFFFF"/>
                </a:highlight>
                <a:latin typeface="Consolas"/>
                <a:ea typeface="Consolas"/>
                <a:cs typeface="Consolas"/>
                <a:sym typeface="Consolas"/>
              </a:rPr>
              <a:t>all</a:t>
            </a:r>
            <a:r>
              <a:rPr lang="en" sz="1200">
                <a:solidFill>
                  <a:schemeClr val="accent1"/>
                </a:solidFill>
                <a:highlight>
                  <a:srgbClr val="FFFFFF"/>
                </a:highlight>
              </a:rPr>
              <a:t> functionality with promises. You can create a promise that waits (async triggers) on all </a:t>
            </a:r>
            <a:r>
              <a:rPr lang="en" sz="1000">
                <a:solidFill>
                  <a:schemeClr val="accent1"/>
                </a:solidFill>
                <a:highlight>
                  <a:srgbClr val="FFFFFF"/>
                </a:highlight>
                <a:latin typeface="Consolas"/>
                <a:ea typeface="Consolas"/>
                <a:cs typeface="Consolas"/>
                <a:sym typeface="Consolas"/>
              </a:rPr>
              <a:t>promise</a:t>
            </a:r>
            <a:r>
              <a:rPr lang="en" sz="1200">
                <a:solidFill>
                  <a:schemeClr val="accent1"/>
                </a:solidFill>
                <a:highlight>
                  <a:srgbClr val="FFFFFF"/>
                </a:highlight>
              </a:rPr>
              <a:t>s passed to it to be async returned.</a:t>
            </a:r>
          </a:p>
          <a:p>
            <a:pPr lvl="0" rtl="0">
              <a:lnSpc>
                <a:spcPct val="150000"/>
              </a:lnSpc>
              <a:spcBef>
                <a:spcPts val="0"/>
              </a:spcBef>
              <a:spcAft>
                <a:spcPts val="1800"/>
              </a:spcAft>
              <a:buNone/>
            </a:pPr>
            <a:r>
              <a:rPr lang="en" sz="1050">
                <a:solidFill>
                  <a:srgbClr val="4D4E53"/>
                </a:solidFill>
                <a:highlight>
                  <a:srgbClr val="FFFFFF"/>
                </a:highlight>
              </a:rPr>
              <a:t>The </a:t>
            </a:r>
            <a:r>
              <a:rPr b="1" lang="en" sz="1050">
                <a:solidFill>
                  <a:srgbClr val="4D4E53"/>
                </a:solidFill>
                <a:highlight>
                  <a:srgbClr val="FFFFFF"/>
                </a:highlight>
                <a:latin typeface="Consolas"/>
                <a:ea typeface="Consolas"/>
                <a:cs typeface="Consolas"/>
                <a:sym typeface="Consolas"/>
              </a:rPr>
              <a:t>Promise.all(list or array)</a:t>
            </a:r>
            <a:r>
              <a:rPr lang="en" sz="1050">
                <a:solidFill>
                  <a:srgbClr val="4D4E53"/>
                </a:solidFill>
                <a:highlight>
                  <a:srgbClr val="FFFFFF"/>
                </a:highlight>
              </a:rPr>
              <a:t> method returns a promise that resolves when all of the promises have resolved, or rejects with the reason of the first passed promise that rejects.</a:t>
            </a:r>
          </a:p>
          <a:p>
            <a:pPr lvl="0">
              <a:lnSpc>
                <a:spcPct val="115000"/>
              </a:lnSpc>
              <a:spcBef>
                <a:spcPts val="0"/>
              </a:spcBef>
              <a:buClr>
                <a:schemeClr val="dk2"/>
              </a:buClr>
              <a:buSzPct val="91666"/>
              <a:buFont typeface="Arial"/>
              <a:buNone/>
            </a:pPr>
            <a:r>
              <a:t/>
            </a:r>
            <a:endParaRPr sz="1200">
              <a:solidFill>
                <a:schemeClr val="accent1"/>
              </a:solidFill>
              <a:highlight>
                <a:srgbClr val="FFFFFF"/>
              </a:highlight>
            </a:endParaRPr>
          </a:p>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example is from the lab. It saves a Todo item into two tables into cassandra. </a:t>
            </a:r>
          </a:p>
          <a:p>
            <a:pPr lvl="0">
              <a:spcBef>
                <a:spcPts val="0"/>
              </a:spcBef>
              <a:buNone/>
            </a:pPr>
            <a:r>
              <a:rPr lang="en"/>
              <a:t>If either promise fails, the all promise fails. </a:t>
            </a:r>
          </a:p>
          <a:p>
            <a:pPr lvl="0">
              <a:spcBef>
                <a:spcPts val="0"/>
              </a:spcBef>
              <a:buNone/>
            </a:pPr>
            <a:r>
              <a:rPr lang="en"/>
              <a:t>If they both succeed, the all promise succeeds. </a:t>
            </a:r>
          </a:p>
          <a:p>
            <a:pPr lvl="0">
              <a:spcBef>
                <a:spcPts val="0"/>
              </a:spcBef>
              <a:buNone/>
            </a:pPr>
            <a:r>
              <a:t/>
            </a:r>
            <a:endParaRPr/>
          </a:p>
          <a:p>
            <a:pPr lvl="0">
              <a:spcBef>
                <a:spcPts val="0"/>
              </a:spcBef>
              <a:buNone/>
            </a:pPr>
            <a:r>
              <a:rPr lang="en"/>
              <a:t>If every promise you pass to a promise is invokeable then the all promise is invokeable as well, and calling invoke on it will invoke all of the children promises.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Promise.any(promises...) method returns a promise that resolves as soon as one of promises resolves. It will ignore errors from any of the other promises as long as they don’t all error.</a:t>
            </a:r>
          </a:p>
          <a:p>
            <a:pPr lvl="0">
              <a:spcBef>
                <a:spcPts val="0"/>
              </a:spcBef>
              <a:buNone/>
            </a:pPr>
            <a:r>
              <a:rPr lang="en"/>
              <a:t>It is similar but different than Promises.race from JavaScript.  Many JS libs have an any equiv. Promise.race does not seem as useful as Promsie.any, but we might add Promise.race as well.</a:t>
            </a:r>
          </a:p>
          <a:p>
            <a:pPr lvl="0">
              <a:spcBef>
                <a:spcPts val="0"/>
              </a:spcBef>
              <a:buNone/>
            </a:pPr>
            <a:r>
              <a:t/>
            </a:r>
            <a:endParaRP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t/>
            </a:r>
            <a:endParaRPr/>
          </a:p>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an example of adapting a Guava style future handling to Reakt so you can use fluent promises with Cassandra. </a:t>
            </a:r>
          </a:p>
          <a:p>
            <a:pPr lvl="0">
              <a:spcBef>
                <a:spcPts val="0"/>
              </a:spcBef>
              <a:buNone/>
            </a:pPr>
            <a:r>
              <a:t/>
            </a:r>
            <a:endParaRPr/>
          </a:p>
          <a:p>
            <a:pPr lvl="0">
              <a:spcBef>
                <a:spcPts val="0"/>
              </a:spcBef>
              <a:buClr>
                <a:schemeClr val="dk2"/>
              </a:buClr>
              <a:buSzPct val="100000"/>
              <a:buFont typeface="Arial"/>
              <a:buNone/>
            </a:pPr>
            <a:r>
              <a:rPr lang="en"/>
              <a:t>Guava gets used by many libraries for its async support. Many NoSQL drivers use Guava, e.g., Cassandra.</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Guava is JDK 1.6 backwards compatible.</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Reakt provides composable promises that support lambda expressions, and a fluent API.</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This bridge allows you to use Reakt's promises, reactive streams and callbacks to have a more modern Java experience with libs like Cassandra and other libs that use Guava.</a:t>
            </a:r>
          </a:p>
          <a:p>
            <a:pPr lvl="0">
              <a:spcBef>
                <a:spcPts val="0"/>
              </a:spcBef>
              <a:buClr>
                <a:schemeClr val="dk2"/>
              </a:buClr>
              <a:buSzPct val="100000"/>
              <a:buFont typeface="Arial"/>
              <a:buNone/>
            </a:pPr>
            <a:r>
              <a:t/>
            </a:r>
            <a:endParaRPr/>
          </a:p>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above shows adapting a Vert.x async handler to a Reakt promise. </a:t>
            </a:r>
          </a:p>
          <a:p>
            <a:pPr lvl="0">
              <a:spcBef>
                <a:spcPts val="0"/>
              </a:spcBef>
              <a:buNone/>
            </a:pPr>
            <a:r>
              <a:rPr lang="en"/>
              <a:t>We used this quite a bit.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Reactor is similar to QBit Reactor (but cleaner, 2nd attempt) or Vert.x Verticle context.</a:t>
            </a:r>
          </a:p>
          <a:p>
            <a:pPr lv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The Reactor is a class that enables</a:t>
            </a:r>
          </a:p>
          <a:p>
            <a:pPr indent="-304800" lvl="0" marL="457200">
              <a:lnSpc>
                <a:spcPct val="150000"/>
              </a:lnSpc>
              <a:spcBef>
                <a:spcPts val="0"/>
              </a:spcBef>
              <a:spcAft>
                <a:spcPts val="1200"/>
              </a:spcAft>
              <a:buClr>
                <a:schemeClr val="accent1"/>
              </a:buClr>
              <a:buSzPct val="100000"/>
            </a:pPr>
            <a:r>
              <a:rPr lang="en" sz="1200">
                <a:solidFill>
                  <a:schemeClr val="accent1"/>
                </a:solidFill>
                <a:highlight>
                  <a:srgbClr val="FFFFFF"/>
                </a:highlight>
              </a:rPr>
              <a:t>callbacks that execute in caller's thread (thread safe, async callbacks)</a:t>
            </a:r>
          </a:p>
          <a:p>
            <a:pPr indent="-304800" lvl="0" marL="457200">
              <a:lnSpc>
                <a:spcPct val="150000"/>
              </a:lnSpc>
              <a:spcBef>
                <a:spcPts val="300"/>
              </a:spcBef>
              <a:spcAft>
                <a:spcPts val="1200"/>
              </a:spcAft>
              <a:buClr>
                <a:schemeClr val="accent1"/>
              </a:buClr>
              <a:buSzPct val="100000"/>
            </a:pPr>
            <a:r>
              <a:rPr lang="en" sz="1200">
                <a:solidFill>
                  <a:schemeClr val="accent1"/>
                </a:solidFill>
                <a:highlight>
                  <a:srgbClr val="FFFFFF"/>
                </a:highlight>
              </a:rPr>
              <a:t>tasks that run in the caller's thread</a:t>
            </a:r>
          </a:p>
          <a:p>
            <a:pPr indent="-304800" lvl="0" marL="457200">
              <a:lnSpc>
                <a:spcPct val="150000"/>
              </a:lnSpc>
              <a:spcBef>
                <a:spcPts val="300"/>
              </a:spcBef>
              <a:spcAft>
                <a:spcPts val="1200"/>
              </a:spcAft>
              <a:buClr>
                <a:schemeClr val="accent1"/>
              </a:buClr>
              <a:buSzPct val="100000"/>
            </a:pPr>
            <a:r>
              <a:rPr lang="en" sz="1200">
                <a:solidFill>
                  <a:schemeClr val="accent1"/>
                </a:solidFill>
                <a:highlight>
                  <a:srgbClr val="FFFFFF"/>
                </a:highlight>
              </a:rPr>
              <a:t>repeating tasks that run in a caller's thread</a:t>
            </a:r>
          </a:p>
          <a:p>
            <a:pPr indent="-304800" lvl="0" marL="457200">
              <a:lnSpc>
                <a:spcPct val="150000"/>
              </a:lnSpc>
              <a:spcBef>
                <a:spcPts val="300"/>
              </a:spcBef>
              <a:spcAft>
                <a:spcPts val="1200"/>
              </a:spcAft>
              <a:buClr>
                <a:schemeClr val="accent1"/>
              </a:buClr>
              <a:buSzPct val="100000"/>
            </a:pPr>
            <a:r>
              <a:rPr lang="en" sz="1200">
                <a:solidFill>
                  <a:schemeClr val="accent1"/>
                </a:solidFill>
                <a:highlight>
                  <a:srgbClr val="FFFFFF"/>
                </a:highlight>
              </a:rPr>
              <a:t>one shot after time period tasks that run in the caller's thread</a:t>
            </a:r>
          </a:p>
          <a:p>
            <a:pPr lv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The reakt Reactor is a lot like the QBit Reactor or the Vert.x context. It allows you to enable tasks that run in that actors or verticles thread.</a:t>
            </a:r>
          </a:p>
          <a:p>
            <a:pPr lv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The reakt Reactor creates </a:t>
            </a:r>
            <a:r>
              <a:rPr i="1" lang="en" sz="1200">
                <a:solidFill>
                  <a:schemeClr val="accent1"/>
                </a:solidFill>
                <a:highlight>
                  <a:srgbClr val="FFFFFF"/>
                </a:highlight>
              </a:rPr>
              <a:t>replay promises</a:t>
            </a:r>
            <a:r>
              <a:rPr lang="en" sz="1200">
                <a:solidFill>
                  <a:schemeClr val="accent1"/>
                </a:solidFill>
                <a:highlight>
                  <a:srgbClr val="FFFFFF"/>
                </a:highlight>
              </a:rPr>
              <a:t>. Replay promises execute in the same thread as the caller. They are "replayed" in the callers thread.</a:t>
            </a:r>
          </a:p>
          <a:p>
            <a:pPr lv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QBit implements a service actor model (similar to Akka type actors), and Vert.x implements a Reactor model (like Node.js).</a:t>
            </a:r>
          </a:p>
          <a:p>
            <a:pPr lv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QBit, for example ensures that all method calls are queued and handled by the service/actor thread. You can also use the QBit Reactor to ensure that callbacks happen on the same thread as the caller. This allows you callbacks to be thread safe. The Reakt Reactor is a drop in replacement for QBit Reactor except that the Reakt Reactor uses Reakt </a:t>
            </a:r>
            <a:r>
              <a:rPr lang="en" sz="1000">
                <a:solidFill>
                  <a:schemeClr val="accent1"/>
                </a:solidFill>
                <a:highlight>
                  <a:srgbClr val="FFFFFF"/>
                </a:highlight>
                <a:latin typeface="Consolas"/>
                <a:ea typeface="Consolas"/>
                <a:cs typeface="Consolas"/>
                <a:sym typeface="Consolas"/>
              </a:rPr>
              <a:t>Promise</a:t>
            </a:r>
            <a:r>
              <a:rPr lang="en" sz="1200">
                <a:solidFill>
                  <a:schemeClr val="accent1"/>
                </a:solidFill>
                <a:highlight>
                  <a:srgbClr val="FFFFFF"/>
                </a:highlight>
              </a:rPr>
              <a:t>s, async</a:t>
            </a:r>
            <a:r>
              <a:rPr lang="en" sz="1000">
                <a:solidFill>
                  <a:schemeClr val="accent1"/>
                </a:solidFill>
                <a:highlight>
                  <a:srgbClr val="FFFFFF"/>
                </a:highlight>
                <a:latin typeface="Consolas"/>
                <a:ea typeface="Consolas"/>
                <a:cs typeface="Consolas"/>
                <a:sym typeface="Consolas"/>
              </a:rPr>
              <a:t>Result</a:t>
            </a:r>
            <a:r>
              <a:rPr lang="en" sz="1200">
                <a:solidFill>
                  <a:schemeClr val="accent1"/>
                </a:solidFill>
                <a:highlight>
                  <a:srgbClr val="FFFFFF"/>
                </a:highlight>
              </a:rPr>
              <a:t>s and </a:t>
            </a:r>
            <a:r>
              <a:rPr lang="en" sz="1000">
                <a:solidFill>
                  <a:schemeClr val="accent1"/>
                </a:solidFill>
                <a:highlight>
                  <a:srgbClr val="FFFFFF"/>
                </a:highlight>
                <a:latin typeface="Consolas"/>
                <a:ea typeface="Consolas"/>
                <a:cs typeface="Consolas"/>
                <a:sym typeface="Consolas"/>
              </a:rPr>
              <a:t>Callback</a:t>
            </a:r>
            <a:r>
              <a:rPr lang="en" sz="1200">
                <a:solidFill>
                  <a:schemeClr val="accent1"/>
                </a:solidFill>
                <a:highlight>
                  <a:srgbClr val="FFFFFF"/>
                </a:highlight>
              </a:rPr>
              <a:t>s. QBit 2 and Conekt will use Reakt's API and not its own.</a:t>
            </a:r>
          </a:p>
          <a:p>
            <a:pPr lv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You can use the Reakt </a:t>
            </a:r>
            <a:r>
              <a:rPr lang="en" sz="1000">
                <a:solidFill>
                  <a:schemeClr val="accent1"/>
                </a:solidFill>
                <a:highlight>
                  <a:srgbClr val="FFFFFF"/>
                </a:highlight>
                <a:latin typeface="Consolas"/>
                <a:ea typeface="Consolas"/>
                <a:cs typeface="Consolas"/>
                <a:sym typeface="Consolas"/>
              </a:rPr>
              <a:t>Reactor</a:t>
            </a:r>
            <a:r>
              <a:rPr lang="en" sz="1200">
                <a:solidFill>
                  <a:schemeClr val="accent1"/>
                </a:solidFill>
                <a:highlight>
                  <a:srgbClr val="FFFFFF"/>
                </a:highlight>
              </a:rPr>
              <a:t> with RxJava, Vert.x, or Spring Reactor and other similar minded projects to manage repeating tasks, tasks, and callbacks on the same thread as the caller (which you do not always need to do).</a:t>
            </a:r>
          </a:p>
          <a:p>
            <a:pPr lv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The </a:t>
            </a:r>
            <a:r>
              <a:rPr lang="en" sz="1000">
                <a:solidFill>
                  <a:schemeClr val="accent1"/>
                </a:solidFill>
                <a:highlight>
                  <a:srgbClr val="FFFFFF"/>
                </a:highlight>
                <a:latin typeface="Consolas"/>
                <a:ea typeface="Consolas"/>
                <a:cs typeface="Consolas"/>
                <a:sym typeface="Consolas"/>
              </a:rPr>
              <a:t>Reactor</a:t>
            </a:r>
            <a:r>
              <a:rPr lang="en" sz="1200">
                <a:solidFill>
                  <a:schemeClr val="accent1"/>
                </a:solidFill>
                <a:highlight>
                  <a:srgbClr val="FFFFFF"/>
                </a:highlight>
              </a:rPr>
              <a:t> is just an interface so you could replace it with an optimized version.</a:t>
            </a:r>
          </a:p>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25000"/>
              </a:lnSpc>
              <a:spcBef>
                <a:spcPts val="1800"/>
              </a:spcBef>
              <a:spcAft>
                <a:spcPts val="1200"/>
              </a:spcAft>
              <a:buClr>
                <a:schemeClr val="dk2"/>
              </a:buClr>
              <a:buSzPct val="64705"/>
              <a:buFont typeface="Arial"/>
              <a:buNone/>
            </a:pPr>
            <a:r>
              <a:rPr b="1" lang="en" sz="1700">
                <a:solidFill>
                  <a:schemeClr val="accent1"/>
                </a:solidFill>
                <a:highlight>
                  <a:srgbClr val="FFFFFF"/>
                </a:highlight>
              </a:rPr>
              <a:t>Reactor Methods of note</a:t>
            </a:r>
          </a:p>
          <a:p>
            <a:pPr lv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Here is a high level list of Reactor methods.</a:t>
            </a:r>
          </a:p>
          <a:p>
            <a:pPr indent="-304800" lvl="0" marL="457200">
              <a:lnSpc>
                <a:spcPct val="150000"/>
              </a:lnSpc>
              <a:spcBef>
                <a:spcPts val="0"/>
              </a:spcBef>
              <a:spcAft>
                <a:spcPts val="1200"/>
              </a:spcAft>
              <a:buClr>
                <a:schemeClr val="accent1"/>
              </a:buClr>
              <a:buSzPct val="120000"/>
            </a:pPr>
            <a:r>
              <a:rPr lang="en" sz="1000">
                <a:solidFill>
                  <a:schemeClr val="accent1"/>
                </a:solidFill>
                <a:highlight>
                  <a:srgbClr val="FFFFFF"/>
                </a:highlight>
                <a:latin typeface="Consolas"/>
                <a:ea typeface="Consolas"/>
                <a:cs typeface="Consolas"/>
                <a:sym typeface="Consolas"/>
              </a:rPr>
              <a:t>addRepeatingTask(interval, runnable)</a:t>
            </a:r>
            <a:r>
              <a:rPr lang="en" sz="1200">
                <a:solidFill>
                  <a:schemeClr val="accent1"/>
                </a:solidFill>
                <a:highlight>
                  <a:srgbClr val="FFFFFF"/>
                </a:highlight>
              </a:rPr>
              <a:t> add a task that repeats every interval</a:t>
            </a:r>
          </a:p>
          <a:p>
            <a:pPr indent="-304800" lvl="0" marL="457200">
              <a:lnSpc>
                <a:spcPct val="150000"/>
              </a:lnSpc>
              <a:spcBef>
                <a:spcPts val="300"/>
              </a:spcBef>
              <a:spcAft>
                <a:spcPts val="1200"/>
              </a:spcAft>
              <a:buClr>
                <a:schemeClr val="accent1"/>
              </a:buClr>
              <a:buSzPct val="120000"/>
            </a:pPr>
            <a:r>
              <a:rPr lang="en" sz="1000">
                <a:solidFill>
                  <a:schemeClr val="accent1"/>
                </a:solidFill>
                <a:highlight>
                  <a:srgbClr val="FFFFFF"/>
                </a:highlight>
                <a:latin typeface="Consolas"/>
                <a:ea typeface="Consolas"/>
                <a:cs typeface="Consolas"/>
                <a:sym typeface="Consolas"/>
              </a:rPr>
              <a:t>runTaskAfter(afterInterval, runnable)</a:t>
            </a:r>
            <a:r>
              <a:rPr lang="en" sz="1200">
                <a:solidFill>
                  <a:schemeClr val="accent1"/>
                </a:solidFill>
                <a:highlight>
                  <a:srgbClr val="FFFFFF"/>
                </a:highlight>
              </a:rPr>
              <a:t> run a task after an interval expires</a:t>
            </a:r>
          </a:p>
          <a:p>
            <a:pPr indent="-304800" lvl="0" marL="457200">
              <a:lnSpc>
                <a:spcPct val="150000"/>
              </a:lnSpc>
              <a:spcBef>
                <a:spcPts val="300"/>
              </a:spcBef>
              <a:spcAft>
                <a:spcPts val="1200"/>
              </a:spcAft>
              <a:buClr>
                <a:schemeClr val="accent1"/>
              </a:buClr>
              <a:buSzPct val="120000"/>
            </a:pPr>
            <a:r>
              <a:rPr lang="en" sz="1000">
                <a:solidFill>
                  <a:schemeClr val="accent1"/>
                </a:solidFill>
                <a:highlight>
                  <a:srgbClr val="FFFFFF"/>
                </a:highlight>
                <a:latin typeface="Consolas"/>
                <a:ea typeface="Consolas"/>
                <a:cs typeface="Consolas"/>
                <a:sym typeface="Consolas"/>
              </a:rPr>
              <a:t>deferRun(Runnable runnable)</a:t>
            </a:r>
            <a:r>
              <a:rPr lang="en" sz="1200">
                <a:solidFill>
                  <a:schemeClr val="accent1"/>
                </a:solidFill>
                <a:highlight>
                  <a:srgbClr val="FFFFFF"/>
                </a:highlight>
              </a:rPr>
              <a:t> run a task on this thread as soon as you can</a:t>
            </a:r>
          </a:p>
          <a:p>
            <a:pPr indent="-304800" lvl="0" marL="457200">
              <a:lnSpc>
                <a:spcPct val="150000"/>
              </a:lnSpc>
              <a:spcBef>
                <a:spcPts val="300"/>
              </a:spcBef>
              <a:spcAft>
                <a:spcPts val="1200"/>
              </a:spcAft>
              <a:buClr>
                <a:schemeClr val="accent1"/>
              </a:buClr>
              <a:buSzPct val="120000"/>
            </a:pPr>
            <a:r>
              <a:rPr lang="en" sz="1000">
                <a:solidFill>
                  <a:schemeClr val="accent1"/>
                </a:solidFill>
                <a:highlight>
                  <a:srgbClr val="FFFFFF"/>
                </a:highlight>
                <a:latin typeface="Consolas"/>
                <a:ea typeface="Consolas"/>
                <a:cs typeface="Consolas"/>
                <a:sym typeface="Consolas"/>
              </a:rPr>
              <a:t>static reactor(...)</a:t>
            </a:r>
            <a:r>
              <a:rPr lang="en" sz="1200">
                <a:solidFill>
                  <a:schemeClr val="accent1"/>
                </a:solidFill>
                <a:highlight>
                  <a:srgbClr val="FFFFFF"/>
                </a:highlight>
              </a:rPr>
              <a:t> create a reactor</a:t>
            </a:r>
          </a:p>
          <a:p>
            <a:pPr indent="-304800" lvl="0" marL="457200">
              <a:lnSpc>
                <a:spcPct val="150000"/>
              </a:lnSpc>
              <a:spcBef>
                <a:spcPts val="300"/>
              </a:spcBef>
              <a:spcAft>
                <a:spcPts val="1200"/>
              </a:spcAft>
              <a:buClr>
                <a:schemeClr val="accent1"/>
              </a:buClr>
              <a:buSzPct val="120000"/>
            </a:pPr>
            <a:r>
              <a:rPr lang="en" sz="1000">
                <a:solidFill>
                  <a:schemeClr val="accent1"/>
                </a:solidFill>
                <a:highlight>
                  <a:srgbClr val="FFFFFF"/>
                </a:highlight>
                <a:latin typeface="Consolas"/>
                <a:ea typeface="Consolas"/>
                <a:cs typeface="Consolas"/>
                <a:sym typeface="Consolas"/>
              </a:rPr>
              <a:t>all(...)</a:t>
            </a:r>
            <a:r>
              <a:rPr lang="en" sz="1200">
                <a:solidFill>
                  <a:schemeClr val="accent1"/>
                </a:solidFill>
                <a:highlight>
                  <a:srgbClr val="FFFFFF"/>
                </a:highlight>
              </a:rPr>
              <a:t> create a promise that does not async return until all promises async return. (you can pass a timeout)</a:t>
            </a:r>
          </a:p>
          <a:p>
            <a:pPr indent="-304800" lvl="0" marL="457200">
              <a:lnSpc>
                <a:spcPct val="150000"/>
              </a:lnSpc>
              <a:spcBef>
                <a:spcPts val="300"/>
              </a:spcBef>
              <a:spcAft>
                <a:spcPts val="1200"/>
              </a:spcAft>
              <a:buClr>
                <a:schemeClr val="accent1"/>
              </a:buClr>
              <a:buSzPct val="120000"/>
            </a:pPr>
            <a:r>
              <a:rPr lang="en" sz="1000">
                <a:solidFill>
                  <a:schemeClr val="accent1"/>
                </a:solidFill>
                <a:highlight>
                  <a:srgbClr val="FFFFFF"/>
                </a:highlight>
                <a:latin typeface="Consolas"/>
                <a:ea typeface="Consolas"/>
                <a:cs typeface="Consolas"/>
                <a:sym typeface="Consolas"/>
              </a:rPr>
              <a:t>any(...)</a:t>
            </a:r>
            <a:r>
              <a:rPr lang="en" sz="1200">
                <a:solidFill>
                  <a:schemeClr val="accent1"/>
                </a:solidFill>
                <a:highlight>
                  <a:srgbClr val="FFFFFF"/>
                </a:highlight>
              </a:rPr>
              <a:t> create a promise that does not async return until one of the promises async return. (you can pass a timeout)</a:t>
            </a:r>
          </a:p>
          <a:p>
            <a:pPr indent="-304800" lvl="0" marL="457200">
              <a:lnSpc>
                <a:spcPct val="150000"/>
              </a:lnSpc>
              <a:spcBef>
                <a:spcPts val="300"/>
              </a:spcBef>
              <a:spcAft>
                <a:spcPts val="1200"/>
              </a:spcAft>
              <a:buClr>
                <a:schemeClr val="accent1"/>
              </a:buClr>
              <a:buSzPct val="120000"/>
            </a:pPr>
            <a:r>
              <a:rPr lang="en" sz="1000">
                <a:solidFill>
                  <a:schemeClr val="accent1"/>
                </a:solidFill>
                <a:highlight>
                  <a:srgbClr val="FFFFFF"/>
                </a:highlight>
                <a:latin typeface="Consolas"/>
                <a:ea typeface="Consolas"/>
                <a:cs typeface="Consolas"/>
                <a:sym typeface="Consolas"/>
              </a:rPr>
              <a:t>process</a:t>
            </a:r>
            <a:r>
              <a:rPr lang="en" sz="1200">
                <a:solidFill>
                  <a:schemeClr val="accent1"/>
                </a:solidFill>
                <a:highlight>
                  <a:srgbClr val="FFFFFF"/>
                </a:highlight>
              </a:rPr>
              <a:t> process all tasks, callbacks.</a:t>
            </a:r>
          </a:p>
          <a:p>
            <a:pPr lvl="0" rt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Here is the Reactor interface that can be implemented by anyone.</a:t>
            </a:r>
          </a:p>
          <a:p>
            <a:pPr lvl="0" rtl="0">
              <a:lnSpc>
                <a:spcPct val="150000"/>
              </a:lnSpc>
              <a:spcBef>
                <a:spcPts val="0"/>
              </a:spcBef>
              <a:spcAft>
                <a:spcPts val="1200"/>
              </a:spcAft>
              <a:buClr>
                <a:schemeClr val="dk2"/>
              </a:buClr>
              <a:buSzPct val="91666"/>
              <a:buFont typeface="Arial"/>
              <a:buNone/>
            </a:pPr>
            <a:r>
              <a:rPr lang="en" sz="1200">
                <a:solidFill>
                  <a:schemeClr val="accent1"/>
                </a:solidFill>
                <a:highlight>
                  <a:srgbClr val="FFFFFF"/>
                </a:highlight>
              </a:rPr>
              <a:t>Promise invokeWithReactor (shorthand) runas replay on reactor</a:t>
            </a:r>
          </a:p>
          <a:p>
            <a:pPr lvl="0">
              <a:lnSpc>
                <a:spcPct val="150000"/>
              </a:lnSpc>
              <a:spcBef>
                <a:spcPts val="0"/>
              </a:spcBef>
              <a:spcAft>
                <a:spcPts val="1200"/>
              </a:spcAft>
              <a:buClr>
                <a:schemeClr val="dk2"/>
              </a:buClr>
              <a:buSzPct val="91666"/>
              <a:buFont typeface="Arial"/>
              <a:buNone/>
            </a:pPr>
            <a:r>
              <a:t/>
            </a:r>
            <a:endParaRPr sz="1200">
              <a:solidFill>
                <a:schemeClr val="accent1"/>
              </a:solidFill>
              <a:highlight>
                <a:srgbClr val="FFFFFF"/>
              </a:highlight>
            </a:endParaRPr>
          </a:p>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might be a good slide to actually pull up the invokeWithReactor code and show what it is doing. </a:t>
            </a:r>
          </a:p>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slide might make more sense now.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solidFill>
                  <a:schemeClr val="accent1"/>
                </a:solidFill>
                <a:highlight>
                  <a:srgbClr val="FFFFFF"/>
                </a:highlight>
              </a:rPr>
              <a:t>A </a:t>
            </a:r>
            <a:r>
              <a:rPr lang="en" sz="1000">
                <a:solidFill>
                  <a:schemeClr val="accent1"/>
                </a:solidFill>
                <a:latin typeface="Consolas"/>
                <a:ea typeface="Consolas"/>
                <a:cs typeface="Consolas"/>
                <a:sym typeface="Consolas"/>
              </a:rPr>
              <a:t>Breaker</a:t>
            </a:r>
            <a:r>
              <a:rPr lang="en" sz="1200">
                <a:solidFill>
                  <a:schemeClr val="accent1"/>
                </a:solidFill>
                <a:highlight>
                  <a:srgbClr val="FFFFFF"/>
                </a:highlight>
              </a:rPr>
              <a:t> is short for Circuit Breaker. The idea behind the breaker is to wrap access to a service so that errors can be tracked and the circuit breaker can open if errors are exceeded. Like all things in Reakt there is an interface for </a:t>
            </a:r>
            <a:r>
              <a:rPr lang="en" sz="1000">
                <a:solidFill>
                  <a:schemeClr val="accent1"/>
                </a:solidFill>
                <a:latin typeface="Consolas"/>
                <a:ea typeface="Consolas"/>
                <a:cs typeface="Consolas"/>
                <a:sym typeface="Consolas"/>
              </a:rPr>
              <a:t>Breaker</a:t>
            </a:r>
            <a:r>
              <a:rPr lang="en" sz="1200">
                <a:solidFill>
                  <a:schemeClr val="accent1"/>
                </a:solidFill>
                <a:highlight>
                  <a:srgbClr val="FFFFFF"/>
                </a:highlight>
              </a:rPr>
              <a:t> that defines a contract but other implementations can get creative on how they detect the </a:t>
            </a:r>
            <a:r>
              <a:rPr lang="en" sz="1000">
                <a:solidFill>
                  <a:schemeClr val="accent1"/>
                </a:solidFill>
                <a:latin typeface="Consolas"/>
                <a:ea typeface="Consolas"/>
                <a:cs typeface="Consolas"/>
                <a:sym typeface="Consolas"/>
              </a:rPr>
              <a:t>Breaker</a:t>
            </a:r>
            <a:r>
              <a:rPr lang="en" sz="1200">
                <a:solidFill>
                  <a:schemeClr val="accent1"/>
                </a:solidFill>
                <a:highlight>
                  <a:srgbClr val="FFFFFF"/>
                </a:highlight>
              </a:rPr>
              <a:t> has been thrown.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 this example we are using this with a database connect, but imagine this could be a downstream REST client or a downstream WebSocket client.</a:t>
            </a:r>
          </a:p>
          <a:p>
            <a:pPr lvl="0">
              <a:spcBef>
                <a:spcPts val="0"/>
              </a:spcBef>
              <a:buNone/>
            </a:pPr>
            <a:r>
              <a:t/>
            </a:r>
            <a:endParaRPr/>
          </a:p>
          <a:p>
            <a:pPr lvl="0">
              <a:spcBef>
                <a:spcPts val="0"/>
              </a:spcBef>
              <a:buNone/>
            </a:pPr>
            <a:r>
              <a:rPr lang="en"/>
              <a:t>It has been our experience, especially in cloud environments. That downstream clients can be restarted and they not only have to be reconnected to, but they may have to be relooked up in DNS or some other form of client discovery. They may have moved addresses entirely. </a:t>
            </a:r>
          </a:p>
          <a:p>
            <a:pPr lvl="0">
              <a:spcBef>
                <a:spcPts val="0"/>
              </a:spcBef>
              <a:buNone/>
            </a:pPr>
            <a:r>
              <a:t/>
            </a:r>
            <a:endParaRPr>
              <a:latin typeface="Courier New"/>
              <a:ea typeface="Courier New"/>
              <a:cs typeface="Courier New"/>
              <a:sym typeface="Courier New"/>
            </a:endParaRPr>
          </a:p>
          <a:p>
            <a:pPr lvl="0">
              <a:spcBef>
                <a:spcPts val="0"/>
              </a:spcBef>
              <a:buClr>
                <a:schemeClr val="dk2"/>
              </a:buClr>
              <a:buSzPct val="100000"/>
              <a:buFont typeface="Arial"/>
              <a:buNone/>
            </a:pPr>
            <a:r>
              <a:rPr lang="en">
                <a:latin typeface="Courier New"/>
                <a:ea typeface="Courier New"/>
                <a:cs typeface="Courier New"/>
                <a:sym typeface="Courier New"/>
              </a:rPr>
              <a:t>    @Override</a:t>
            </a:r>
          </a:p>
          <a:p>
            <a:pPr lvl="0">
              <a:spcBef>
                <a:spcPts val="0"/>
              </a:spcBef>
              <a:buClr>
                <a:schemeClr val="dk2"/>
              </a:buClr>
              <a:buSzPct val="100000"/>
              <a:buFont typeface="Arial"/>
              <a:buNone/>
            </a:pPr>
            <a:r>
              <a:rPr lang="en">
                <a:latin typeface="Courier New"/>
                <a:ea typeface="Courier New"/>
                <a:cs typeface="Courier New"/>
                <a:sym typeface="Courier New"/>
              </a:rPr>
              <a:t>    public Promise&lt;Boolean&gt; connect() {</a:t>
            </a:r>
          </a:p>
          <a:p>
            <a:pPr lvl="0">
              <a:spcBef>
                <a:spcPts val="0"/>
              </a:spcBef>
              <a:buClr>
                <a:schemeClr val="dk2"/>
              </a:buClr>
              <a:buSzPct val="100000"/>
              <a:buFont typeface="Arial"/>
              <a:buNone/>
            </a:pPr>
            <a:r>
              <a:rPr lang="en">
                <a:latin typeface="Courier New"/>
                <a:ea typeface="Courier New"/>
                <a:cs typeface="Courier New"/>
                <a:sym typeface="Courier New"/>
              </a:rPr>
              <a:t>        return invokablePromise(promise -&gt; {</a:t>
            </a:r>
          </a:p>
          <a:p>
            <a:pPr lvl="0">
              <a:spcBef>
                <a:spcPts val="0"/>
              </a:spcBef>
              <a:buClr>
                <a:schemeClr val="dk2"/>
              </a:buClr>
              <a:buSzPct val="100000"/>
              <a:buFont typeface="Arial"/>
              <a:buNone/>
            </a:pPr>
            <a:r>
              <a:rPr lang="en">
                <a:latin typeface="Courier New"/>
                <a:ea typeface="Courier New"/>
                <a:cs typeface="Courier New"/>
                <a:sym typeface="Courier New"/>
              </a:rPr>
              <a:t>            serviceMgmt.increment("connect.called");</a:t>
            </a:r>
          </a:p>
          <a:p>
            <a:pPr lvl="0">
              <a:spcBef>
                <a:spcPts val="0"/>
              </a:spcBef>
              <a:buClr>
                <a:schemeClr val="dk2"/>
              </a:buClr>
              <a:buSzPct val="100000"/>
              <a:buFont typeface="Arial"/>
              <a:buNone/>
            </a:pPr>
            <a:r>
              <a:t/>
            </a:r>
            <a:endParaRPr>
              <a:latin typeface="Courier New"/>
              <a:ea typeface="Courier New"/>
              <a:cs typeface="Courier New"/>
              <a:sym typeface="Courier New"/>
            </a:endParaRPr>
          </a:p>
          <a:p>
            <a:pPr lvl="0">
              <a:spcBef>
                <a:spcPts val="0"/>
              </a:spcBef>
              <a:buClr>
                <a:schemeClr val="dk2"/>
              </a:buClr>
              <a:buSzPct val="100000"/>
              <a:buFont typeface="Arial"/>
              <a:buNone/>
            </a:pPr>
            <a:r>
              <a:rPr lang="en">
                <a:latin typeface="Courier New"/>
                <a:ea typeface="Courier New"/>
                <a:cs typeface="Courier New"/>
                <a:sym typeface="Courier New"/>
              </a:rPr>
              <a:t>            discoveryService.lookupService(cassandraURI).thenSafe(cassandraUris -&gt; {</a:t>
            </a:r>
          </a:p>
          <a:p>
            <a:pPr lvl="0">
              <a:spcBef>
                <a:spcPts val="0"/>
              </a:spcBef>
              <a:buClr>
                <a:schemeClr val="dk2"/>
              </a:buClr>
              <a:buSzPct val="100000"/>
              <a:buFont typeface="Arial"/>
              <a:buNone/>
            </a:pPr>
            <a:r>
              <a:rPr lang="en">
                <a:latin typeface="Courier New"/>
                <a:ea typeface="Courier New"/>
                <a:cs typeface="Courier New"/>
                <a:sym typeface="Courier New"/>
              </a:rPr>
              <a:t>                serviceMgmt.increment("discovery.service.success");</a:t>
            </a:r>
          </a:p>
          <a:p>
            <a:pPr lvl="0">
              <a:spcBef>
                <a:spcPts val="0"/>
              </a:spcBef>
              <a:buClr>
                <a:schemeClr val="dk2"/>
              </a:buClr>
              <a:buSzPct val="100000"/>
              <a:buFont typeface="Arial"/>
              <a:buNone/>
            </a:pPr>
            <a:r>
              <a:t/>
            </a:r>
            <a:endParaRPr>
              <a:latin typeface="Courier New"/>
              <a:ea typeface="Courier New"/>
              <a:cs typeface="Courier New"/>
              <a:sym typeface="Courier New"/>
            </a:endParaRPr>
          </a:p>
          <a:p>
            <a:pPr lvl="0">
              <a:spcBef>
                <a:spcPts val="0"/>
              </a:spcBef>
              <a:buClr>
                <a:schemeClr val="dk2"/>
              </a:buClr>
              <a:buSzPct val="100000"/>
              <a:buFont typeface="Arial"/>
              <a:buNone/>
            </a:pPr>
            <a:r>
              <a:rPr lang="en">
                <a:latin typeface="Courier New"/>
                <a:ea typeface="Courier New"/>
                <a:cs typeface="Courier New"/>
                <a:sym typeface="Courier New"/>
              </a:rPr>
              <a:t>                final Builder builder = builder();</a:t>
            </a:r>
          </a:p>
          <a:p>
            <a:pPr lvl="0">
              <a:spcBef>
                <a:spcPts val="0"/>
              </a:spcBef>
              <a:buClr>
                <a:schemeClr val="dk2"/>
              </a:buClr>
              <a:buSzPct val="100000"/>
              <a:buFont typeface="Arial"/>
              <a:buNone/>
            </a:pPr>
            <a:r>
              <a:rPr lang="en">
                <a:latin typeface="Courier New"/>
                <a:ea typeface="Courier New"/>
                <a:cs typeface="Courier New"/>
                <a:sym typeface="Courier New"/>
              </a:rPr>
              <a:t>                cassandraUris.forEach(cassandraURI1 -&gt; builder.withPort(cassandraURI1.getPort())</a:t>
            </a:r>
          </a:p>
          <a:p>
            <a:pPr lvl="0">
              <a:spcBef>
                <a:spcPts val="0"/>
              </a:spcBef>
              <a:buClr>
                <a:schemeClr val="dk2"/>
              </a:buClr>
              <a:buSzPct val="100000"/>
              <a:buFont typeface="Arial"/>
              <a:buNone/>
            </a:pPr>
            <a:r>
              <a:rPr lang="en">
                <a:latin typeface="Courier New"/>
                <a:ea typeface="Courier New"/>
                <a:cs typeface="Courier New"/>
                <a:sym typeface="Courier New"/>
              </a:rPr>
              <a:t>                        .addContactPoints(cassandraURI1.getHost()).build());</a:t>
            </a:r>
          </a:p>
          <a:p>
            <a:pPr lvl="0">
              <a:spcBef>
                <a:spcPts val="0"/>
              </a:spcBef>
              <a:buClr>
                <a:schemeClr val="dk2"/>
              </a:buClr>
              <a:buSzPct val="100000"/>
              <a:buFont typeface="Arial"/>
              <a:buNone/>
            </a:pPr>
            <a:r>
              <a:t/>
            </a:r>
            <a:endParaRPr>
              <a:latin typeface="Courier New"/>
              <a:ea typeface="Courier New"/>
              <a:cs typeface="Courier New"/>
              <a:sym typeface="Courier New"/>
            </a:endParaRPr>
          </a:p>
          <a:p>
            <a:pPr lvl="0">
              <a:spcBef>
                <a:spcPts val="0"/>
              </a:spcBef>
              <a:buClr>
                <a:schemeClr val="dk2"/>
              </a:buClr>
              <a:buSzPct val="100000"/>
              <a:buFont typeface="Arial"/>
              <a:buNone/>
            </a:pPr>
            <a:r>
              <a:rPr lang="en">
                <a:latin typeface="Courier New"/>
                <a:ea typeface="Courier New"/>
                <a:cs typeface="Courier New"/>
                <a:sym typeface="Courier New"/>
              </a:rPr>
              <a:t>                futureToPromise(builder.build().connectAsync()) //Cassandra / Guava Reakt bridge.</a:t>
            </a:r>
          </a:p>
          <a:p>
            <a:pPr lvl="0">
              <a:spcBef>
                <a:spcPts val="0"/>
              </a:spcBef>
              <a:buClr>
                <a:schemeClr val="dk2"/>
              </a:buClr>
              <a:buSzPct val="100000"/>
              <a:buFont typeface="Arial"/>
              <a:buNone/>
            </a:pPr>
            <a:r>
              <a:rPr lang="en">
                <a:latin typeface="Courier New"/>
                <a:ea typeface="Courier New"/>
                <a:cs typeface="Courier New"/>
                <a:sym typeface="Courier New"/>
              </a:rPr>
              <a:t>                        .catchError(error -&gt; promise.reject("Unable to load initial session", error))</a:t>
            </a:r>
          </a:p>
          <a:p>
            <a:pPr lvl="0">
              <a:spcBef>
                <a:spcPts val="0"/>
              </a:spcBef>
              <a:buClr>
                <a:schemeClr val="dk2"/>
              </a:buClr>
              <a:buSzPct val="100000"/>
              <a:buFont typeface="Arial"/>
              <a:buNone/>
            </a:pPr>
            <a:r>
              <a:rPr lang="en">
                <a:latin typeface="Courier New"/>
                <a:ea typeface="Courier New"/>
                <a:cs typeface="Courier New"/>
                <a:sym typeface="Courier New"/>
              </a:rPr>
              <a:t>                        .then(sessionToInitialize -&gt;</a:t>
            </a:r>
          </a:p>
          <a:p>
            <a:pPr lvl="0">
              <a:spcBef>
                <a:spcPts val="0"/>
              </a:spcBef>
              <a:buClr>
                <a:schemeClr val="dk2"/>
              </a:buClr>
              <a:buSzPct val="100000"/>
              <a:buFont typeface="Arial"/>
              <a:buNone/>
            </a:pPr>
            <a:r>
              <a:rPr lang="en">
                <a:latin typeface="Courier New"/>
                <a:ea typeface="Courier New"/>
                <a:cs typeface="Courier New"/>
                <a:sym typeface="Courier New"/>
              </a:rPr>
              <a:t>                                buildDBIfNeeded(sessionToInitialize)</a:t>
            </a:r>
          </a:p>
          <a:p>
            <a:pPr lvl="0">
              <a:spcBef>
                <a:spcPts val="0"/>
              </a:spcBef>
              <a:buClr>
                <a:schemeClr val="dk2"/>
              </a:buClr>
              <a:buSzPct val="100000"/>
              <a:buFont typeface="Arial"/>
              <a:buNone/>
            </a:pPr>
            <a:r>
              <a:rPr lang="en">
                <a:latin typeface="Courier New"/>
                <a:ea typeface="Courier New"/>
                <a:cs typeface="Courier New"/>
                <a:sym typeface="Courier New"/>
              </a:rPr>
              <a:t>                                        .thenSafe(session -&gt; {</a:t>
            </a:r>
          </a:p>
          <a:p>
            <a:pPr lvl="0">
              <a:spcBef>
                <a:spcPts val="0"/>
              </a:spcBef>
              <a:buClr>
                <a:schemeClr val="dk2"/>
              </a:buClr>
              <a:buSzPct val="100000"/>
              <a:buFont typeface="Arial"/>
              <a:buNone/>
            </a:pPr>
            <a:r>
              <a:rPr lang="en">
                <a:latin typeface="Courier New"/>
                <a:ea typeface="Courier New"/>
                <a:cs typeface="Courier New"/>
                <a:sym typeface="Courier New"/>
              </a:rPr>
              <a:t>                                            cassandraErrors.set(0);</a:t>
            </a:r>
          </a:p>
          <a:p>
            <a:pPr lvl="0">
              <a:spcBef>
                <a:spcPts val="0"/>
              </a:spcBef>
              <a:buClr>
                <a:schemeClr val="dk2"/>
              </a:buClr>
              <a:buSzPct val="100000"/>
              <a:buFont typeface="Arial"/>
              <a:buNone/>
            </a:pPr>
            <a:r>
              <a:rPr lang="en">
                <a:latin typeface="Courier New"/>
                <a:ea typeface="Courier New"/>
                <a:cs typeface="Courier New"/>
                <a:sym typeface="Courier New"/>
              </a:rPr>
              <a:t>                                            sessionBreaker = Breaker.operational(session, 10, theSession -&gt;</a:t>
            </a:r>
          </a:p>
          <a:p>
            <a:pPr lvl="0">
              <a:spcBef>
                <a:spcPts val="0"/>
              </a:spcBef>
              <a:buClr>
                <a:schemeClr val="dk2"/>
              </a:buClr>
              <a:buSzPct val="100000"/>
              <a:buFont typeface="Arial"/>
              <a:buNone/>
            </a:pPr>
            <a:r>
              <a:rPr lang="en">
                <a:latin typeface="Courier New"/>
                <a:ea typeface="Courier New"/>
                <a:cs typeface="Courier New"/>
                <a:sym typeface="Courier New"/>
              </a:rPr>
              <a:t>                                                    !theSession.isClosed() &amp;&amp; cassandraErrors.incrementAndGet() &gt; 25</a:t>
            </a:r>
          </a:p>
          <a:p>
            <a:pPr lvl="0">
              <a:spcBef>
                <a:spcPts val="0"/>
              </a:spcBef>
              <a:buClr>
                <a:schemeClr val="dk2"/>
              </a:buClr>
              <a:buSzPct val="100000"/>
              <a:buFont typeface="Arial"/>
              <a:buNone/>
            </a:pPr>
            <a:r>
              <a:rPr lang="en">
                <a:latin typeface="Courier New"/>
                <a:ea typeface="Courier New"/>
                <a:cs typeface="Courier New"/>
                <a:sym typeface="Courier New"/>
              </a:rPr>
              <a:t>                                            );</a:t>
            </a:r>
          </a:p>
          <a:p>
            <a:pPr lvl="0">
              <a:spcBef>
                <a:spcPts val="0"/>
              </a:spcBef>
              <a:buClr>
                <a:schemeClr val="dk2"/>
              </a:buClr>
              <a:buSzPct val="100000"/>
              <a:buFont typeface="Arial"/>
              <a:buNone/>
            </a:pPr>
            <a:r>
              <a:rPr lang="en">
                <a:latin typeface="Courier New"/>
                <a:ea typeface="Courier New"/>
                <a:cs typeface="Courier New"/>
                <a:sym typeface="Courier New"/>
              </a:rPr>
              <a:t>                                            promise.resolve(true);</a:t>
            </a:r>
          </a:p>
          <a:p>
            <a:pPr lvl="0">
              <a:spcBef>
                <a:spcPts val="0"/>
              </a:spcBef>
              <a:buClr>
                <a:schemeClr val="dk2"/>
              </a:buClr>
              <a:buSzPct val="100000"/>
              <a:buFont typeface="Arial"/>
              <a:buNone/>
            </a:pPr>
            <a:r>
              <a:rPr lang="en">
                <a:latin typeface="Courier New"/>
                <a:ea typeface="Courier New"/>
                <a:cs typeface="Courier New"/>
                <a:sym typeface="Courier New"/>
              </a:rPr>
              <a:t>                                        })</a:t>
            </a:r>
          </a:p>
          <a:p>
            <a:pPr lvl="0">
              <a:spcBef>
                <a:spcPts val="0"/>
              </a:spcBef>
              <a:buClr>
                <a:schemeClr val="dk2"/>
              </a:buClr>
              <a:buSzPct val="100000"/>
              <a:buFont typeface="Arial"/>
              <a:buNone/>
            </a:pPr>
            <a:r>
              <a:rPr lang="en">
                <a:latin typeface="Courier New"/>
                <a:ea typeface="Courier New"/>
                <a:cs typeface="Courier New"/>
                <a:sym typeface="Courier New"/>
              </a:rPr>
              <a:t>                                        .catchError(error -&gt;</a:t>
            </a:r>
          </a:p>
          <a:p>
            <a:pPr lvl="0">
              <a:spcBef>
                <a:spcPts val="0"/>
              </a:spcBef>
              <a:buClr>
                <a:schemeClr val="dk2"/>
              </a:buClr>
              <a:buSzPct val="100000"/>
              <a:buFont typeface="Arial"/>
              <a:buNone/>
            </a:pPr>
            <a:r>
              <a:rPr lang="en">
                <a:latin typeface="Courier New"/>
                <a:ea typeface="Courier New"/>
                <a:cs typeface="Courier New"/>
                <a:sym typeface="Courier New"/>
              </a:rPr>
              <a:t>                                                promise.reject(</a:t>
            </a:r>
          </a:p>
          <a:p>
            <a:pPr lvl="0">
              <a:spcBef>
                <a:spcPts val="0"/>
              </a:spcBef>
              <a:buClr>
                <a:schemeClr val="dk2"/>
              </a:buClr>
              <a:buSzPct val="100000"/>
              <a:buFont typeface="Arial"/>
              <a:buNone/>
            </a:pPr>
            <a:r>
              <a:rPr lang="en">
                <a:latin typeface="Courier New"/>
                <a:ea typeface="Courier New"/>
                <a:cs typeface="Courier New"/>
                <a:sym typeface="Courier New"/>
              </a:rPr>
              <a:t>                                                        "Unable to create or initialize session", error)</a:t>
            </a:r>
          </a:p>
          <a:p>
            <a:pPr lvl="0">
              <a:spcBef>
                <a:spcPts val="0"/>
              </a:spcBef>
              <a:buClr>
                <a:schemeClr val="dk2"/>
              </a:buClr>
              <a:buSzPct val="100000"/>
              <a:buFont typeface="Arial"/>
              <a:buNone/>
            </a:pPr>
            <a:r>
              <a:rPr lang="en">
                <a:latin typeface="Courier New"/>
                <a:ea typeface="Courier New"/>
                <a:cs typeface="Courier New"/>
                <a:sym typeface="Courier New"/>
              </a:rPr>
              <a:t>                                        ).invokeWithReactor(reactor)</a:t>
            </a:r>
          </a:p>
          <a:p>
            <a:pPr lvl="0">
              <a:spcBef>
                <a:spcPts val="0"/>
              </a:spcBef>
              <a:buClr>
                <a:schemeClr val="dk2"/>
              </a:buClr>
              <a:buSzPct val="100000"/>
              <a:buFont typeface="Arial"/>
              <a:buNone/>
            </a:pPr>
            <a:r>
              <a:rPr lang="en">
                <a:latin typeface="Courier New"/>
                <a:ea typeface="Courier New"/>
                <a:cs typeface="Courier New"/>
                <a:sym typeface="Courier New"/>
              </a:rPr>
              <a:t>                        ).invokeWithReactor(reactor);</a:t>
            </a:r>
          </a:p>
          <a:p>
            <a:pPr lvl="0">
              <a:spcBef>
                <a:spcPts val="0"/>
              </a:spcBef>
              <a:buClr>
                <a:schemeClr val="dk2"/>
              </a:buClr>
              <a:buSzPct val="100000"/>
              <a:buFont typeface="Arial"/>
              <a:buNone/>
            </a:pPr>
            <a:r>
              <a:t/>
            </a:r>
            <a:endParaRPr>
              <a:latin typeface="Courier New"/>
              <a:ea typeface="Courier New"/>
              <a:cs typeface="Courier New"/>
              <a:sym typeface="Courier New"/>
            </a:endParaRPr>
          </a:p>
          <a:p>
            <a:pPr lvl="0">
              <a:spcBef>
                <a:spcPts val="0"/>
              </a:spcBef>
              <a:buClr>
                <a:schemeClr val="dk2"/>
              </a:buClr>
              <a:buSzPct val="100000"/>
              <a:buFont typeface="Arial"/>
              <a:buNone/>
            </a:pPr>
            <a:r>
              <a:rPr lang="en">
                <a:latin typeface="Courier New"/>
                <a:ea typeface="Courier New"/>
                <a:cs typeface="Courier New"/>
                <a:sym typeface="Courier New"/>
              </a:rPr>
              <a:t>            }).catchError(error -&gt; serviceMgmt.increment("discovery.service.fail")).invokeWithReactor(reactor);</a:t>
            </a:r>
          </a:p>
          <a:p>
            <a:pPr lvl="0">
              <a:spcBef>
                <a:spcPts val="0"/>
              </a:spcBef>
              <a:buClr>
                <a:schemeClr val="dk2"/>
              </a:buClr>
              <a:buSzPct val="100000"/>
              <a:buFont typeface="Arial"/>
              <a:buNone/>
            </a:pPr>
            <a:r>
              <a:t/>
            </a:r>
            <a:endParaRPr>
              <a:latin typeface="Courier New"/>
              <a:ea typeface="Courier New"/>
              <a:cs typeface="Courier New"/>
              <a:sym typeface="Courier New"/>
            </a:endParaRPr>
          </a:p>
          <a:p>
            <a:pPr lvl="0">
              <a:spcBef>
                <a:spcPts val="0"/>
              </a:spcBef>
              <a:buClr>
                <a:schemeClr val="dk2"/>
              </a:buClr>
              <a:buSzPct val="100000"/>
              <a:buFont typeface="Arial"/>
              <a:buNone/>
            </a:pPr>
            <a:r>
              <a:rPr lang="en">
                <a:latin typeface="Courier New"/>
                <a:ea typeface="Courier New"/>
                <a:cs typeface="Courier New"/>
                <a:sym typeface="Courier New"/>
              </a:rPr>
              <a:t>        });</a:t>
            </a:r>
          </a:p>
          <a:p>
            <a:pPr lvl="0">
              <a:spcBef>
                <a:spcPts val="0"/>
              </a:spcBef>
              <a:buClr>
                <a:schemeClr val="dk2"/>
              </a:buClr>
              <a:buSzPct val="100000"/>
              <a:buFont typeface="Arial"/>
              <a:buNone/>
            </a:pPr>
            <a:r>
              <a:rPr lang="en">
                <a:latin typeface="Courier New"/>
                <a:ea typeface="Courier New"/>
                <a:cs typeface="Courier New"/>
                <a:sym typeface="Courier New"/>
              </a:rPr>
              <a:t>    }</a:t>
            </a:r>
          </a:p>
          <a:p>
            <a:pPr lvl="0">
              <a:spcBef>
                <a:spcPts val="0"/>
              </a:spcBef>
              <a:buClr>
                <a:schemeClr val="dk2"/>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t>A BlockingPromise is very much like a Java Future. It is blocking. This is useful for unit testing and for legacy integration.</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Promises returns a blocking promise as follows:</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Blocking Promise</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rPr lang="en"/>
              <a:t>    /**</a:t>
            </a:r>
          </a:p>
          <a:p>
            <a:pPr lvl="0">
              <a:spcBef>
                <a:spcPts val="0"/>
              </a:spcBef>
              <a:buClr>
                <a:schemeClr val="dk2"/>
              </a:buClr>
              <a:buSzPct val="100000"/>
              <a:buFont typeface="Arial"/>
              <a:buNone/>
            </a:pPr>
            <a:r>
              <a:rPr lang="en"/>
              <a:t>     * Create a blocking promise.</a:t>
            </a:r>
          </a:p>
          <a:p>
            <a:pPr lvl="0">
              <a:spcBef>
                <a:spcPts val="0"/>
              </a:spcBef>
              <a:buClr>
                <a:schemeClr val="dk2"/>
              </a:buClr>
              <a:buSzPct val="100000"/>
              <a:buFont typeface="Arial"/>
              <a:buNone/>
            </a:pPr>
            <a:r>
              <a:rPr lang="en"/>
              <a:t>     * NOTE BLOCKING PROMISES ARE FOR LEGACY INTEGRATION AND TESTING ONLY!!!</a:t>
            </a:r>
          </a:p>
          <a:p>
            <a:pPr lvl="0">
              <a:spcBef>
                <a:spcPts val="0"/>
              </a:spcBef>
              <a:buClr>
                <a:schemeClr val="dk2"/>
              </a:buClr>
              <a:buSzPct val="100000"/>
              <a:buFont typeface="Arial"/>
              <a:buNone/>
            </a:pPr>
            <a:r>
              <a:rPr lang="en"/>
              <a:t>     * After you create a promise you register its then and catchError and then you use it to</a:t>
            </a:r>
          </a:p>
          <a:p>
            <a:pPr lvl="0">
              <a:spcBef>
                <a:spcPts val="0"/>
              </a:spcBef>
              <a:buClr>
                <a:schemeClr val="dk2"/>
              </a:buClr>
              <a:buSzPct val="100000"/>
              <a:buFont typeface="Arial"/>
              <a:buNone/>
            </a:pPr>
            <a:r>
              <a:rPr lang="en"/>
              <a:t>     * handle a callback.</a:t>
            </a:r>
          </a:p>
          <a:p>
            <a:pPr lvl="0">
              <a:spcBef>
                <a:spcPts val="0"/>
              </a:spcBef>
              <a:buClr>
                <a:schemeClr val="dk2"/>
              </a:buClr>
              <a:buSzPct val="100000"/>
              <a:buFont typeface="Arial"/>
              <a:buNone/>
            </a:pPr>
            <a:r>
              <a:rPr lang="en"/>
              <a:t>     *</a:t>
            </a:r>
          </a:p>
          <a:p>
            <a:pPr lvl="0">
              <a:spcBef>
                <a:spcPts val="0"/>
              </a:spcBef>
              <a:buClr>
                <a:schemeClr val="dk2"/>
              </a:buClr>
              <a:buSzPct val="100000"/>
              <a:buFont typeface="Arial"/>
              <a:buNone/>
            </a:pPr>
            <a:r>
              <a:rPr lang="en"/>
              <a:t>     * @param &lt;T&gt; type of result</a:t>
            </a:r>
          </a:p>
          <a:p>
            <a:pPr lvl="0">
              <a:spcBef>
                <a:spcPts val="0"/>
              </a:spcBef>
              <a:buClr>
                <a:schemeClr val="dk2"/>
              </a:buClr>
              <a:buSzPct val="100000"/>
              <a:buFont typeface="Arial"/>
              <a:buNone/>
            </a:pPr>
            <a:r>
              <a:rPr lang="en"/>
              <a:t>     * @return new promise</a:t>
            </a:r>
          </a:p>
          <a:p>
            <a:pPr lvl="0">
              <a:spcBef>
                <a:spcPts val="0"/>
              </a:spcBef>
              <a:buClr>
                <a:schemeClr val="dk2"/>
              </a:buClr>
              <a:buSzPct val="100000"/>
              <a:buFont typeface="Arial"/>
              <a:buNone/>
            </a:pPr>
            <a:r>
              <a:rPr lang="en"/>
              <a:t>     */</a:t>
            </a:r>
          </a:p>
          <a:p>
            <a:pPr lvl="0">
              <a:spcBef>
                <a:spcPts val="0"/>
              </a:spcBef>
              <a:buClr>
                <a:schemeClr val="dk2"/>
              </a:buClr>
              <a:buSzPct val="100000"/>
              <a:buFont typeface="Arial"/>
              <a:buNone/>
            </a:pPr>
            <a:r>
              <a:rPr lang="en"/>
              <a:t>    static &lt;T&gt; Promise&lt;T&gt; blockingPromise() {</a:t>
            </a:r>
          </a:p>
          <a:p>
            <a:pPr lvl="0">
              <a:spcBef>
                <a:spcPts val="0"/>
              </a:spcBef>
              <a:buClr>
                <a:schemeClr val="dk2"/>
              </a:buClr>
              <a:buSzPct val="100000"/>
              <a:buFont typeface="Arial"/>
              <a:buNone/>
            </a:pPr>
            <a:r>
              <a:rPr lang="en"/>
              <a:t>        return new BlockingPromise&lt;&gt;();</a:t>
            </a:r>
          </a:p>
          <a:p>
            <a:pPr lvl="0">
              <a:spcBef>
                <a:spcPts val="0"/>
              </a:spcBef>
              <a:buClr>
                <a:schemeClr val="dk2"/>
              </a:buClr>
              <a:buSzPct val="100000"/>
              <a:buFont typeface="Arial"/>
              <a:buNone/>
            </a:pPr>
            <a:r>
              <a:rPr lang="en"/>
              <a:t>    }</a:t>
            </a:r>
          </a:p>
          <a:p>
            <a:pPr lvl="0">
              <a:spcBef>
                <a:spcPts val="0"/>
              </a:spcBef>
              <a:buClr>
                <a:schemeClr val="dk2"/>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You could show what invokeAsBlockingProimse looks like.</a:t>
            </a:r>
          </a:p>
          <a:p>
            <a:pPr lvl="0" rtl="0">
              <a:spcBef>
                <a:spcPts val="0"/>
              </a:spcBef>
              <a:buNone/>
            </a:pPr>
            <a:r>
              <a:rPr lang="en"/>
              <a:t>Show the actual code. </a:t>
            </a:r>
          </a:p>
          <a:p>
            <a:pPr lvl="0">
              <a:spcBef>
                <a:spcPts val="0"/>
              </a:spcBef>
              <a:buNone/>
            </a:pPr>
            <a:r>
              <a:t/>
            </a:r>
            <a:endParaRPr/>
          </a:p>
          <a:p>
            <a:pPr lvl="0">
              <a:spcBef>
                <a:spcPts val="0"/>
              </a:spcBef>
              <a:buNone/>
            </a:pPr>
            <a:r>
              <a:rPr lang="en"/>
              <a:t>The second code listing shows how to use an expected as well. </a:t>
            </a:r>
          </a:p>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000">
                <a:solidFill>
                  <a:schemeClr val="accent1"/>
                </a:solidFill>
                <a:latin typeface="Consolas"/>
                <a:ea typeface="Consolas"/>
                <a:cs typeface="Consolas"/>
                <a:sym typeface="Consolas"/>
              </a:rPr>
              <a:t>Stream</a:t>
            </a:r>
            <a:r>
              <a:rPr lang="en" sz="1200">
                <a:solidFill>
                  <a:schemeClr val="accent1"/>
                </a:solidFill>
                <a:highlight>
                  <a:srgbClr val="FFFFFF"/>
                </a:highlight>
              </a:rPr>
              <a:t> is a generic event handler for N results, i.e., a stream of results. This is a like a type of </a:t>
            </a:r>
            <a:r>
              <a:rPr lang="en" sz="1000">
                <a:solidFill>
                  <a:schemeClr val="accent1"/>
                </a:solidFill>
                <a:latin typeface="Consolas"/>
                <a:ea typeface="Consolas"/>
                <a:cs typeface="Consolas"/>
                <a:sym typeface="Consolas"/>
              </a:rPr>
              <a:t>Callback</a:t>
            </a:r>
            <a:r>
              <a:rPr lang="en" sz="1200">
                <a:solidFill>
                  <a:schemeClr val="accent1"/>
                </a:solidFill>
                <a:highlight>
                  <a:srgbClr val="FFFFFF"/>
                </a:highlight>
              </a:rPr>
              <a:t> for streaming results. While </a:t>
            </a:r>
            <a:r>
              <a:rPr lang="en" sz="1000">
                <a:solidFill>
                  <a:schemeClr val="accent1"/>
                </a:solidFill>
                <a:latin typeface="Consolas"/>
                <a:ea typeface="Consolas"/>
                <a:cs typeface="Consolas"/>
                <a:sym typeface="Consolas"/>
              </a:rPr>
              <a:t>Callback</a:t>
            </a:r>
            <a:r>
              <a:rPr lang="en" sz="1200">
                <a:solidFill>
                  <a:schemeClr val="accent1"/>
                </a:solidFill>
                <a:highlight>
                  <a:srgbClr val="FFFFFF"/>
                </a:highlight>
              </a:rPr>
              <a:t> can be considered for scalar results, a </a:t>
            </a:r>
            <a:r>
              <a:rPr lang="en" sz="1000">
                <a:solidFill>
                  <a:schemeClr val="accent1"/>
                </a:solidFill>
                <a:latin typeface="Consolas"/>
                <a:ea typeface="Consolas"/>
                <a:cs typeface="Consolas"/>
                <a:sym typeface="Consolas"/>
              </a:rPr>
              <a:t>Stream</a:t>
            </a:r>
            <a:r>
              <a:rPr lang="en" sz="1200">
                <a:solidFill>
                  <a:schemeClr val="accent1"/>
                </a:solidFill>
                <a:highlight>
                  <a:srgbClr val="FFFFFF"/>
                </a:highlight>
              </a:rPr>
              <a:t> is more appropriate for non-scalar results, i.e., </a:t>
            </a:r>
            <a:r>
              <a:rPr lang="en" sz="1000">
                <a:solidFill>
                  <a:schemeClr val="accent1"/>
                </a:solidFill>
                <a:latin typeface="Consolas"/>
                <a:ea typeface="Consolas"/>
                <a:cs typeface="Consolas"/>
                <a:sym typeface="Consolas"/>
              </a:rPr>
              <a:t>Stream.onNext</a:t>
            </a:r>
            <a:r>
              <a:rPr lang="en" sz="1200">
                <a:solidFill>
                  <a:schemeClr val="accent1"/>
                </a:solidFill>
                <a:highlight>
                  <a:srgbClr val="FFFFFF"/>
                </a:highlight>
              </a:rPr>
              <a:t> will get called many times.</a:t>
            </a:r>
          </a:p>
          <a:p>
            <a:pPr lvl="0" rtl="0">
              <a:spcBef>
                <a:spcPts val="0"/>
              </a:spcBef>
              <a:buNone/>
            </a:pPr>
            <a:r>
              <a:t/>
            </a:r>
            <a:endParaRPr sz="1200">
              <a:solidFill>
                <a:schemeClr val="accent1"/>
              </a:solidFill>
              <a:highlight>
                <a:srgbClr val="FFFFFF"/>
              </a:highlight>
            </a:endParaRPr>
          </a:p>
          <a:p>
            <a:pPr lvl="0" rtl="0">
              <a:spcBef>
                <a:spcPts val="0"/>
              </a:spcBef>
              <a:buNone/>
            </a:pPr>
            <a:r>
              <a:rPr lang="en" sz="1000">
                <a:solidFill>
                  <a:schemeClr val="accent1"/>
                </a:solidFill>
                <a:latin typeface="Consolas"/>
                <a:ea typeface="Consolas"/>
                <a:cs typeface="Consolas"/>
                <a:sym typeface="Consolas"/>
              </a:rPr>
              <a:t>StreamResult</a:t>
            </a:r>
            <a:r>
              <a:rPr lang="en" sz="1200">
                <a:solidFill>
                  <a:schemeClr val="accent1"/>
                </a:solidFill>
                <a:highlight>
                  <a:srgbClr val="FFFFFF"/>
                </a:highlight>
              </a:rPr>
              <a:t> is a result of an async operations with optional methods for </a:t>
            </a:r>
            <a:r>
              <a:rPr lang="en" sz="1000">
                <a:solidFill>
                  <a:schemeClr val="accent1"/>
                </a:solidFill>
                <a:latin typeface="Consolas"/>
                <a:ea typeface="Consolas"/>
                <a:cs typeface="Consolas"/>
                <a:sym typeface="Consolas"/>
              </a:rPr>
              <a:t>cancel</a:t>
            </a:r>
            <a:r>
              <a:rPr lang="en" sz="1200">
                <a:solidFill>
                  <a:schemeClr val="accent1"/>
                </a:solidFill>
                <a:highlight>
                  <a:srgbClr val="FFFFFF"/>
                </a:highlight>
              </a:rPr>
              <a:t> and </a:t>
            </a:r>
            <a:r>
              <a:rPr lang="en" sz="1000">
                <a:solidFill>
                  <a:schemeClr val="accent1"/>
                </a:solidFill>
                <a:latin typeface="Consolas"/>
                <a:ea typeface="Consolas"/>
                <a:cs typeface="Consolas"/>
                <a:sym typeface="Consolas"/>
              </a:rPr>
              <a:t>request</a:t>
            </a:r>
            <a:r>
              <a:rPr lang="en" sz="1200">
                <a:solidFill>
                  <a:schemeClr val="accent1"/>
                </a:solidFill>
                <a:highlight>
                  <a:srgbClr val="FFFFFF"/>
                </a:highlight>
              </a:rPr>
              <a:t> more items.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10 seconds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Break it down</a:t>
            </a:r>
          </a:p>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8" name="Shape 568"/>
        <p:cNvGrpSpPr/>
        <p:nvPr/>
      </p:nvGrpSpPr>
      <p:grpSpPr>
        <a:xfrm>
          <a:off x="0" y="0"/>
          <a:ext cx="0" cy="0"/>
          <a:chOff x="0" y="0"/>
          <a:chExt cx="0" cy="0"/>
        </a:xfrm>
      </p:grpSpPr>
      <p:sp>
        <p:nvSpPr>
          <p:cNvPr id="569" name="Shape 5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0" name="Shape 5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10 seconds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7" name="Shape 6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1" name="Shape 631"/>
        <p:cNvGrpSpPr/>
        <p:nvPr/>
      </p:nvGrpSpPr>
      <p:grpSpPr>
        <a:xfrm>
          <a:off x="0" y="0"/>
          <a:ext cx="0" cy="0"/>
          <a:chOff x="0" y="0"/>
          <a:chExt cx="0" cy="0"/>
        </a:xfrm>
      </p:grpSpPr>
      <p:sp>
        <p:nvSpPr>
          <p:cNvPr id="632" name="Shape 6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3" name="Shape 6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Recently, Rick help develop many resilient, fault-tolerant microservices running in a Heroku clone based on Mesos in Scala and Java. He adapted QBit, microservice lib, so that when you drop in a service, it hooks into all of the 12 factor features that Orchard supports. QBit plugs into Orchard, port binding, DNS discovery, KPI stats, monitoring/distributed logging, health system, etc. Rick also wrote support for API gateway services via built-in Swagger support. This allows generation of service docs as well as REST clients for Python, Ruby, Java, Scala, etc. For the JVM, you also get WebSocket client which are auto generated runtime stubs which can invoke 500K method calls (request response) over WebSocket a second (per thread). </a:t>
            </a:r>
            <a:br>
              <a:rPr lang="en"/>
            </a:br>
            <a:br>
              <a:rPr lang="en"/>
            </a:br>
            <a:r>
              <a:rPr lang="en"/>
              <a:t>Rick also wrote the OAuth rate limiter microservice which does OAuth rate limiting  by application id and service load balancing for another online media services. Before that Rick wrote a 100 million-user in-memory content preference engine microservice for a large media company with custom NoSQL service store (2014) as part of this effort he wrote high speed JSON REST/WebSocket framework for reactive computing model based on Boon and Vert.x (and a disk batcher capable of writing 720 MB per second—the disk batcher was later used by Beats).</a:t>
            </a:r>
            <a:br>
              <a:rPr lang="en"/>
            </a:br>
            <a:br>
              <a:rPr lang="en"/>
            </a:br>
            <a:r>
              <a:rPr lang="en"/>
              <a:t>Rick wrote over 150,000+ lines of open source code in 2013 – 2016. Rick also contributed to the reference implementations of Grid Computing and enterprise caches as well as being a member of several spec. committees (JSR-347, JSR-107, etc.) Rick is the primary author of Boon, SlumberDB and QBit.</a:t>
            </a:r>
            <a:br>
              <a:rPr lang="en"/>
            </a:br>
            <a:br>
              <a:rPr lang="en"/>
            </a:br>
            <a:r>
              <a:rPr lang="en"/>
              <a:t>Rick is author of the best-selling book Java Tools for Extreme Programming (#1 SW development book on Amazon for 3 months) and other books. Rick also wrote a book on Python that covered programming and OO basics  which was used as college text for introduction to programming and software development. Rick setup computer science programs at an elementary school and taught classes for three years. "Rick has the distinction of writing the single most popular article/series ever published on the Java technology zone." --Jenni Aloi, IBM DeveloperWorks. Rick also wrote a book on Java Web Development, which is the number one download on TheServerSide.com, and he wrote about NoSQL and scalability on InfoQ, and was the NoSQL editor for a short period of time. Prior to becoming a consultant, Rick helped create a startup that hosted 2,000 online stores on commodity hardware.</a:t>
            </a:r>
          </a:p>
          <a:p>
            <a:pPr lvl="0" rtl="0">
              <a:spcBef>
                <a:spcPts val="0"/>
              </a:spcBef>
              <a:buNone/>
            </a:pPr>
            <a:br>
              <a:rPr lang="en"/>
            </a:br>
            <a:br>
              <a:rPr lang="en"/>
            </a:b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8" name="Shape 658"/>
        <p:cNvGrpSpPr/>
        <p:nvPr/>
      </p:nvGrpSpPr>
      <p:grpSpPr>
        <a:xfrm>
          <a:off x="0" y="0"/>
          <a:ext cx="0" cy="0"/>
          <a:chOff x="0" y="0"/>
          <a:chExt cx="0" cy="0"/>
        </a:xfrm>
      </p:grpSpPr>
      <p:sp>
        <p:nvSpPr>
          <p:cNvPr id="659" name="Shape 6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0" name="Shape 6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4" name="Shape 6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8" name="Shape 678"/>
        <p:cNvGrpSpPr/>
        <p:nvPr/>
      </p:nvGrpSpPr>
      <p:grpSpPr>
        <a:xfrm>
          <a:off x="0" y="0"/>
          <a:ext cx="0" cy="0"/>
          <a:chOff x="0" y="0"/>
          <a:chExt cx="0" cy="0"/>
        </a:xfrm>
      </p:grpSpPr>
      <p:sp>
        <p:nvSpPr>
          <p:cNvPr id="679" name="Shape 6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0" name="Shape 6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2" name="Shape 692"/>
        <p:cNvGrpSpPr/>
        <p:nvPr/>
      </p:nvGrpSpPr>
      <p:grpSpPr>
        <a:xfrm>
          <a:off x="0" y="0"/>
          <a:ext cx="0" cy="0"/>
          <a:chOff x="0" y="0"/>
          <a:chExt cx="0" cy="0"/>
        </a:xfrm>
      </p:grpSpPr>
      <p:sp>
        <p:nvSpPr>
          <p:cNvPr id="693" name="Shape 6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4" name="Shape 6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9" name="Shape 699"/>
        <p:cNvGrpSpPr/>
        <p:nvPr/>
      </p:nvGrpSpPr>
      <p:grpSpPr>
        <a:xfrm>
          <a:off x="0" y="0"/>
          <a:ext cx="0" cy="0"/>
          <a:chOff x="0" y="0"/>
          <a:chExt cx="0" cy="0"/>
        </a:xfrm>
      </p:grpSpPr>
      <p:sp>
        <p:nvSpPr>
          <p:cNvPr id="700" name="Shape 7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1" name="Shape 7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The point of this slide and the previous is to make the claim that streaming is not the only way to do reactive programming. </a:t>
            </a:r>
          </a:p>
          <a:p>
            <a:pPr lvl="0">
              <a:spcBef>
                <a:spcPts val="0"/>
              </a:spcBef>
              <a:buClr>
                <a:schemeClr val="dk2"/>
              </a:buClr>
              <a:buSzPct val="100000"/>
              <a:buFont typeface="Arial"/>
              <a:buNone/>
            </a:pPr>
            <a:r>
              <a:rPr lang="en">
                <a:solidFill>
                  <a:schemeClr val="dk2"/>
                </a:solidFill>
              </a:rPr>
              <a:t>The most common form of reactive programming is the reactor pattern / event loop, i.e., Browser DOM, Node.JS, Twisted and Vert.x.</a:t>
            </a:r>
          </a:p>
          <a:p>
            <a:pPr lvl="0">
              <a:spcBef>
                <a:spcPts val="0"/>
              </a:spcBef>
              <a:buClr>
                <a:schemeClr val="dk2"/>
              </a:buClr>
              <a:buSzPct val="100000"/>
              <a:buFont typeface="Arial"/>
              <a:buNone/>
            </a:pPr>
            <a:r>
              <a:t/>
            </a:r>
            <a:endParaRPr>
              <a:solidFill>
                <a:schemeClr val="dk2"/>
              </a:solidFill>
            </a:endParaRPr>
          </a:p>
          <a:p>
            <a:pPr lvl="0">
              <a:spcBef>
                <a:spcPts val="0"/>
              </a:spcBef>
              <a:buClr>
                <a:schemeClr val="dk2"/>
              </a:buClr>
              <a:buSzPct val="100000"/>
              <a:buFont typeface="Arial"/>
              <a:buNone/>
            </a:pPr>
            <a:r>
              <a:rPr lang="en">
                <a:solidFill>
                  <a:schemeClr val="dk2"/>
                </a:solidFill>
              </a:rPr>
              <a:t>Streaming fits many problem domains but so do service calls which are also more common.</a:t>
            </a:r>
          </a:p>
          <a:p>
            <a:pPr lvl="0">
              <a:spcBef>
                <a:spcPts val="0"/>
              </a:spcBef>
              <a:buClr>
                <a:schemeClr val="dk2"/>
              </a:buClr>
              <a:buSzPct val="100000"/>
              <a:buFont typeface="Arial"/>
              <a:buNone/>
            </a:pPr>
            <a:r>
              <a:rPr lang="en">
                <a:solidFill>
                  <a:schemeClr val="dk2"/>
                </a:solidFill>
              </a:rPr>
              <a:t>Also streaming can be an implementation detail (as you can stream calls and stream responses).</a:t>
            </a:r>
          </a:p>
          <a:p>
            <a:pPr lvl="0">
              <a:spcBef>
                <a:spcPts val="0"/>
              </a:spcBef>
              <a:buClr>
                <a:schemeClr val="dk2"/>
              </a:buClr>
              <a:buSzPct val="100000"/>
              <a:buFont typeface="Arial"/>
              <a:buNone/>
            </a:pPr>
            <a:r>
              <a:t/>
            </a:r>
            <a:endParaRPr>
              <a:solidFill>
                <a:schemeClr val="dk2"/>
              </a:solidFill>
            </a:endParaRPr>
          </a:p>
          <a:p>
            <a:pPr lvl="0">
              <a:spcBef>
                <a:spcPts val="0"/>
              </a:spcBef>
              <a:buClr>
                <a:schemeClr val="dk2"/>
              </a:buClr>
              <a:buSzPct val="100000"/>
              <a:buFont typeface="Arial"/>
              <a:buNone/>
            </a:pPr>
            <a:r>
              <a:rPr lang="en">
                <a:solidFill>
                  <a:schemeClr val="dk2"/>
                </a:solidFill>
              </a:rPr>
              <a:t>If streaming is not the only way to handle async programming and not even the most common, what / how to people do service style programming and what tools do they use.</a:t>
            </a:r>
          </a:p>
          <a:p>
            <a:pPr lvl="0">
              <a:spcBef>
                <a:spcPts val="0"/>
              </a:spcBef>
              <a:buClr>
                <a:schemeClr val="dk2"/>
              </a:buClr>
              <a:buSzPct val="100000"/>
              <a:buFont typeface="Arial"/>
              <a:buNone/>
            </a:pPr>
            <a:r>
              <a:rPr lang="en">
                <a:solidFill>
                  <a:schemeClr val="dk2"/>
                </a:solidFill>
              </a:rPr>
              <a:t> </a:t>
            </a:r>
          </a:p>
          <a:p>
            <a:pPr lvl="0">
              <a:spcBef>
                <a:spcPts val="0"/>
              </a:spcBef>
              <a:buClr>
                <a:schemeClr val="dk2"/>
              </a:buClr>
              <a:buSzPct val="100000"/>
              <a:buFont typeface="Arial"/>
              <a:buNone/>
            </a:pPr>
            <a:r>
              <a:rPr lang="en">
                <a:solidFill>
                  <a:schemeClr val="dk2"/>
                </a:solidFill>
              </a:rPr>
              <a:t>Node.js and Browser DOM JS are the two most common forms of async programming and they use Promises. </a:t>
            </a:r>
          </a:p>
          <a:p>
            <a:pPr lvl="0">
              <a:spcBef>
                <a:spcPts val="0"/>
              </a:spcBef>
              <a:buNone/>
            </a:pPr>
            <a:r>
              <a:t/>
            </a:r>
            <a:endParaRPr/>
          </a:p>
          <a:p>
            <a:pPr lvl="0">
              <a:spcBef>
                <a:spcPts val="0"/>
              </a:spcBef>
              <a:buClr>
                <a:schemeClr val="dk2"/>
              </a:buClr>
              <a:buSzPct val="100000"/>
              <a:buFont typeface="Arial"/>
              <a:buNone/>
            </a:pPr>
            <a:r>
              <a:rPr lang="en">
                <a:solidFill>
                  <a:schemeClr val="dk2"/>
                </a:solidFill>
              </a:rPr>
              <a:t>Akka has promises, Netty has promises, Vert.x has async result which is similar and QBit had something like promises before Reakt.</a:t>
            </a:r>
          </a:p>
          <a:p>
            <a:pPr lvl="0">
              <a:spcBef>
                <a:spcPts val="0"/>
              </a:spcBef>
              <a:buClr>
                <a:schemeClr val="dk2"/>
              </a:buClr>
              <a:buSzPct val="100000"/>
              <a:buFont typeface="Arial"/>
              <a:buNone/>
            </a:pPr>
            <a:r>
              <a:rPr lang="en">
                <a:solidFill>
                  <a:schemeClr val="dk2"/>
                </a:solidFill>
              </a:rPr>
              <a:t>Reakt attempts to be separate from any particular implementation to focus on being a good promise lib for any sort of async programming in Java.</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1" name="Shape 7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6" name="Shape 726"/>
        <p:cNvGrpSpPr/>
        <p:nvPr/>
      </p:nvGrpSpPr>
      <p:grpSpPr>
        <a:xfrm>
          <a:off x="0" y="0"/>
          <a:ext cx="0" cy="0"/>
          <a:chOff x="0" y="0"/>
          <a:chExt cx="0" cy="0"/>
        </a:xfrm>
      </p:grpSpPr>
      <p:sp>
        <p:nvSpPr>
          <p:cNvPr id="727" name="Shape 7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8" name="Shape 7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0" name="Shape 740"/>
        <p:cNvGrpSpPr/>
        <p:nvPr/>
      </p:nvGrpSpPr>
      <p:grpSpPr>
        <a:xfrm>
          <a:off x="0" y="0"/>
          <a:ext cx="0" cy="0"/>
          <a:chOff x="0" y="0"/>
          <a:chExt cx="0" cy="0"/>
        </a:xfrm>
      </p:grpSpPr>
      <p:sp>
        <p:nvSpPr>
          <p:cNvPr id="741" name="Shape 7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2" name="Shape 7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t>Works well with Reactor Architecture (Vert.x, Spring Reactor, )</a:t>
            </a:r>
          </a:p>
          <a:p>
            <a:pPr lvl="0">
              <a:spcBef>
                <a:spcPts val="0"/>
              </a:spcBef>
              <a:buClr>
                <a:schemeClr val="dk2"/>
              </a:buClr>
              <a:buSzPct val="100000"/>
              <a:buFont typeface="Arial"/>
              <a:buNone/>
            </a:pPr>
            <a:r>
              <a:rPr lang="en"/>
              <a:t>Works well with Actor model and Active Objects (Akka actors, Akka typed actor, QBit, etc.)</a:t>
            </a:r>
          </a:p>
          <a:p>
            <a:pPr lvl="0">
              <a:spcBef>
                <a:spcPts val="0"/>
              </a:spcBef>
              <a:buClr>
                <a:schemeClr val="dk2"/>
              </a:buClr>
              <a:buSzPct val="100000"/>
              <a:buFont typeface="Arial"/>
              <a:buNone/>
            </a:pPr>
            <a:r>
              <a:rPr lang="en"/>
              <a:t>ReplayPromises need a Reactor (or something that fulfills that role)</a:t>
            </a:r>
          </a:p>
          <a:p>
            <a:pPr lvl="0">
              <a:spcBef>
                <a:spcPts val="0"/>
              </a:spcBef>
              <a:buClr>
                <a:schemeClr val="dk2"/>
              </a:buClr>
              <a:buSzPct val="100000"/>
              <a:buFont typeface="Arial"/>
              <a:buNone/>
            </a:pPr>
            <a:r>
              <a:rPr lang="en"/>
              <a:t>Reactor is just an interface so you can replace it with one optimized for your environment</a:t>
            </a:r>
          </a:p>
          <a:p>
            <a:pPr lvl="0">
              <a:spcBef>
                <a:spcPts val="0"/>
              </a:spcBef>
              <a:buClr>
                <a:schemeClr val="dk2"/>
              </a:buClr>
              <a:buSzPct val="100000"/>
              <a:buFont typeface="Arial"/>
              <a:buNone/>
            </a:pPr>
            <a:r>
              <a:t/>
            </a:r>
            <a:endParaRPr/>
          </a:p>
          <a:p>
            <a:pPr lvl="0">
              <a:spcBef>
                <a:spcPts val="0"/>
              </a:spcBef>
              <a:buClr>
                <a:schemeClr val="dk2"/>
              </a:buClr>
              <a:buSzPct val="100000"/>
              <a:buFont typeface="Arial"/>
              <a:buNone/>
            </a:pPr>
            <a:r>
              <a:t/>
            </a:r>
            <a:endParaRPr/>
          </a:p>
          <a:p>
            <a:pPr lv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8" name="Shape 748"/>
        <p:cNvGrpSpPr/>
        <p:nvPr/>
      </p:nvGrpSpPr>
      <p:grpSpPr>
        <a:xfrm>
          <a:off x="0" y="0"/>
          <a:ext cx="0" cy="0"/>
          <a:chOff x="0" y="0"/>
          <a:chExt cx="0" cy="0"/>
        </a:xfrm>
      </p:grpSpPr>
      <p:sp>
        <p:nvSpPr>
          <p:cNvPr id="749" name="Shape 7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0" name="Shape 7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You can talk about changes in 4.0 and how we are simplifying the interface.</a:t>
            </a:r>
          </a:p>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Give example of not small</a:t>
            </a:r>
          </a:p>
          <a:p>
            <a:pPr lvl="0">
              <a:spcBef>
                <a:spcPts val="0"/>
              </a:spcBef>
              <a:buNone/>
            </a:pPr>
            <a:r>
              <a:rPr lang="en"/>
              <a:t>Looked at RXJava, Reactive Streams, Actors</a:t>
            </a:r>
          </a:p>
          <a:p>
            <a:pPr lvl="0">
              <a:spcBef>
                <a:spcPts val="0"/>
              </a:spcBef>
              <a:buNone/>
            </a:pPr>
            <a:r>
              <a:rPr lang="en"/>
              <a:t>Used Vert.x extensively</a:t>
            </a:r>
          </a:p>
          <a:p>
            <a:pPr lvl="0">
              <a:spcBef>
                <a:spcPts val="0"/>
              </a:spcBef>
              <a:buNone/>
            </a:pPr>
            <a:r>
              <a:rPr lang="en"/>
              <a:t>Not tied to QBit.</a:t>
            </a: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rgbClr val="313131"/>
        </a:solidFill>
      </p:bgPr>
    </p:bg>
    <p:spTree>
      <p:nvGrpSpPr>
        <p:cNvPr id="9"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rgbClr val="295A87"/>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485875" y="264475"/>
            <a:ext cx="8183700" cy="1473600"/>
          </a:xfrm>
          <a:prstGeom prst="rect">
            <a:avLst/>
          </a:prstGeom>
        </p:spPr>
        <p:txBody>
          <a:bodyPr anchorCtr="0" anchor="b" bIns="91425" lIns="91425" rIns="91425" tIns="91425"/>
          <a:lstStyle>
            <a:lvl1pPr lvl="0">
              <a:spcBef>
                <a:spcPts val="0"/>
              </a:spcBef>
              <a:buClr>
                <a:srgbClr val="3E89CC"/>
              </a:buClr>
              <a:buSzPct val="100000"/>
              <a:buFont typeface="Open Sans"/>
              <a:defRPr sz="4200">
                <a:solidFill>
                  <a:srgbClr val="3E89CC"/>
                </a:solidFill>
                <a:latin typeface="Open Sans"/>
                <a:ea typeface="Open Sans"/>
                <a:cs typeface="Open Sans"/>
                <a:sym typeface="Open Sans"/>
              </a:defRPr>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2" name="Shape 12"/>
          <p:cNvSpPr txBox="1"/>
          <p:nvPr>
            <p:ph idx="1" type="subTitle"/>
          </p:nvPr>
        </p:nvSpPr>
        <p:spPr>
          <a:xfrm>
            <a:off x="485875" y="1738075"/>
            <a:ext cx="8183700" cy="861000"/>
          </a:xfrm>
          <a:prstGeom prst="rect">
            <a:avLst/>
          </a:prstGeom>
        </p:spPr>
        <p:txBody>
          <a:bodyPr anchorCtr="0" anchor="t" bIns="91425" lIns="91425" rIns="91425" tIns="91425"/>
          <a:lstStyle>
            <a:lvl1pPr lvl="0">
              <a:lnSpc>
                <a:spcPct val="100000"/>
              </a:lnSpc>
              <a:spcBef>
                <a:spcPts val="0"/>
              </a:spcBef>
              <a:spcAft>
                <a:spcPts val="0"/>
              </a:spcAft>
              <a:buClr>
                <a:srgbClr val="999999"/>
              </a:buClr>
              <a:buSzPct val="100000"/>
              <a:buFont typeface="Dosis"/>
              <a:buNone/>
              <a:defRPr sz="2400">
                <a:solidFill>
                  <a:srgbClr val="999999"/>
                </a:solidFill>
                <a:latin typeface="Dosis"/>
                <a:ea typeface="Dosis"/>
                <a:cs typeface="Dosis"/>
                <a:sym typeface="Dosis"/>
              </a:defRPr>
            </a:lvl1pPr>
            <a:lvl2pPr lvl="1">
              <a:lnSpc>
                <a:spcPct val="100000"/>
              </a:lnSpc>
              <a:spcBef>
                <a:spcPts val="0"/>
              </a:spcBef>
              <a:spcAft>
                <a:spcPts val="0"/>
              </a:spcAft>
              <a:buSzPct val="100000"/>
              <a:buNone/>
              <a:defRPr sz="2400"/>
            </a:lvl2pPr>
            <a:lvl3pPr lvl="2">
              <a:lnSpc>
                <a:spcPct val="100000"/>
              </a:lnSpc>
              <a:spcBef>
                <a:spcPts val="0"/>
              </a:spcBef>
              <a:spcAft>
                <a:spcPts val="0"/>
              </a:spcAft>
              <a:buSzPct val="100000"/>
              <a:buNone/>
              <a:defRPr sz="2400"/>
            </a:lvl3pPr>
            <a:lvl4pPr lvl="3">
              <a:lnSpc>
                <a:spcPct val="100000"/>
              </a:lnSpc>
              <a:spcBef>
                <a:spcPts val="0"/>
              </a:spcBef>
              <a:spcAft>
                <a:spcPts val="0"/>
              </a:spcAft>
              <a:buSzPct val="100000"/>
              <a:buNone/>
              <a:defRPr sz="2400"/>
            </a:lvl4pPr>
            <a:lvl5pPr lvl="4">
              <a:lnSpc>
                <a:spcPct val="100000"/>
              </a:lnSpc>
              <a:spcBef>
                <a:spcPts val="0"/>
              </a:spcBef>
              <a:spcAft>
                <a:spcPts val="0"/>
              </a:spcAft>
              <a:buSzPct val="100000"/>
              <a:buNone/>
              <a:defRPr sz="2400"/>
            </a:lvl5pPr>
            <a:lvl6pPr lvl="5">
              <a:lnSpc>
                <a:spcPct val="100000"/>
              </a:lnSpc>
              <a:spcBef>
                <a:spcPts val="0"/>
              </a:spcBef>
              <a:spcAft>
                <a:spcPts val="0"/>
              </a:spcAft>
              <a:buSzPct val="100000"/>
              <a:buNone/>
              <a:defRPr sz="2400"/>
            </a:lvl6pPr>
            <a:lvl7pPr lvl="6">
              <a:lnSpc>
                <a:spcPct val="100000"/>
              </a:lnSpc>
              <a:spcBef>
                <a:spcPts val="0"/>
              </a:spcBef>
              <a:spcAft>
                <a:spcPts val="0"/>
              </a:spcAft>
              <a:buSzPct val="100000"/>
              <a:buNone/>
              <a:defRPr sz="2400"/>
            </a:lvl7pPr>
            <a:lvl8pPr lvl="7">
              <a:lnSpc>
                <a:spcPct val="100000"/>
              </a:lnSpc>
              <a:spcBef>
                <a:spcPts val="0"/>
              </a:spcBef>
              <a:spcAft>
                <a:spcPts val="0"/>
              </a:spcAft>
              <a:buSzPct val="100000"/>
              <a:buNone/>
              <a:defRPr sz="2400"/>
            </a:lvl8pPr>
            <a:lvl9pPr lvl="8">
              <a:lnSpc>
                <a:spcPct val="100000"/>
              </a:lnSpc>
              <a:spcBef>
                <a:spcPts val="0"/>
              </a:spcBef>
              <a:spcAft>
                <a:spcPts val="0"/>
              </a:spcAft>
              <a:buSzPct val="100000"/>
              <a:buNone/>
              <a:defRPr sz="2400"/>
            </a:lvl9pPr>
          </a:lstStyle>
          <a:p/>
        </p:txBody>
      </p:sp>
      <p:sp>
        <p:nvSpPr>
          <p:cNvPr id="13" name="Shape 1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rgbClr val="434343"/>
        </a:solidFill>
      </p:bgPr>
    </p:bg>
    <p:spTree>
      <p:nvGrpSpPr>
        <p:cNvPr id="47" name="Shape 47"/>
        <p:cNvGrpSpPr/>
        <p:nvPr/>
      </p:nvGrpSpPr>
      <p:grpSpPr>
        <a:xfrm>
          <a:off x="0" y="0"/>
          <a:ext cx="0" cy="0"/>
          <a:chOff x="0" y="0"/>
          <a:chExt cx="0" cy="0"/>
        </a:xfrm>
      </p:grpSpPr>
      <p:sp>
        <p:nvSpPr>
          <p:cNvPr id="48" name="Shape 48"/>
          <p:cNvSpPr txBox="1"/>
          <p:nvPr>
            <p:ph type="title"/>
          </p:nvPr>
        </p:nvSpPr>
        <p:spPr>
          <a:xfrm>
            <a:off x="490250" y="526350"/>
            <a:ext cx="5604000" cy="4090800"/>
          </a:xfrm>
          <a:prstGeom prst="rect">
            <a:avLst/>
          </a:prstGeom>
        </p:spPr>
        <p:txBody>
          <a:bodyPr anchorCtr="0" anchor="ctr" bIns="91425" lIns="91425" rIns="91425" tIns="91425"/>
          <a:lstStyle>
            <a:lvl1pPr lvl="0">
              <a:spcBef>
                <a:spcPts val="0"/>
              </a:spcBef>
              <a:buClr>
                <a:srgbClr val="3E89CC"/>
              </a:buClr>
              <a:buSzPct val="100000"/>
              <a:defRPr sz="4800">
                <a:solidFill>
                  <a:srgbClr val="3E89CC"/>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9" name="Shape 4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0" name="Shape 50"/>
        <p:cNvGrpSpPr/>
        <p:nvPr/>
      </p:nvGrpSpPr>
      <p:grpSpPr>
        <a:xfrm>
          <a:off x="0" y="0"/>
          <a:ext cx="0" cy="0"/>
          <a:chOff x="0" y="0"/>
          <a:chExt cx="0" cy="0"/>
        </a:xfrm>
      </p:grpSpPr>
      <p:sp>
        <p:nvSpPr>
          <p:cNvPr id="51" name="Shape 51"/>
          <p:cNvSpPr/>
          <p:nvPr/>
        </p:nvSpPr>
        <p:spPr>
          <a:xfrm>
            <a:off x="4636800" y="80700"/>
            <a:ext cx="4426500" cy="4982100"/>
          </a:xfrm>
          <a:prstGeom prst="rect">
            <a:avLst/>
          </a:prstGeom>
          <a:solidFill>
            <a:srgbClr val="295A87"/>
          </a:solidFill>
          <a:ln>
            <a:noFill/>
          </a:ln>
        </p:spPr>
        <p:txBody>
          <a:bodyPr anchorCtr="0" anchor="ctr" bIns="91425" lIns="91425" rIns="91425" tIns="91425">
            <a:noAutofit/>
          </a:bodyPr>
          <a:lstStyle/>
          <a:p>
            <a:pPr lvl="0">
              <a:spcBef>
                <a:spcPts val="0"/>
              </a:spcBef>
              <a:buNone/>
            </a:pPr>
            <a:r>
              <a:t/>
            </a:r>
            <a:endParaRPr>
              <a:latin typeface="Dosis"/>
              <a:ea typeface="Dosis"/>
              <a:cs typeface="Dosis"/>
              <a:sym typeface="Dosis"/>
            </a:endParaRPr>
          </a:p>
        </p:txBody>
      </p:sp>
      <p:cxnSp>
        <p:nvCxnSpPr>
          <p:cNvPr id="52" name="Shape 52"/>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3" name="Shape 53"/>
          <p:cNvSpPr txBox="1"/>
          <p:nvPr>
            <p:ph type="title"/>
          </p:nvPr>
        </p:nvSpPr>
        <p:spPr>
          <a:xfrm>
            <a:off x="265500" y="1181700"/>
            <a:ext cx="4045200" cy="1533600"/>
          </a:xfrm>
          <a:prstGeom prst="rect">
            <a:avLst/>
          </a:prstGeom>
        </p:spPr>
        <p:txBody>
          <a:bodyPr anchorCtr="0" anchor="b" bIns="91425" lIns="91425" rIns="91425" tIns="91425"/>
          <a:lstStyle>
            <a:lvl1pPr lvl="0" algn="ctr">
              <a:spcBef>
                <a:spcPts val="0"/>
              </a:spcBef>
              <a:buClr>
                <a:srgbClr val="295A87"/>
              </a:buClr>
              <a:buSzPct val="100000"/>
              <a:defRPr sz="3800">
                <a:solidFill>
                  <a:srgbClr val="295A87"/>
                </a:solidFill>
              </a:defRPr>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54" name="Shape 54"/>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5" name="Shape 55"/>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6" name="Shape 56"/>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7" name="Shape 57"/>
        <p:cNvGrpSpPr/>
        <p:nvPr/>
      </p:nvGrpSpPr>
      <p:grpSpPr>
        <a:xfrm>
          <a:off x="0" y="0"/>
          <a:ext cx="0" cy="0"/>
          <a:chOff x="0" y="0"/>
          <a:chExt cx="0" cy="0"/>
        </a:xfrm>
      </p:grpSpPr>
      <p:sp>
        <p:nvSpPr>
          <p:cNvPr id="58" name="Shape 58"/>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0" name="Shape 60"/>
        <p:cNvGrpSpPr/>
        <p:nvPr/>
      </p:nvGrpSpPr>
      <p:grpSpPr>
        <a:xfrm>
          <a:off x="0" y="0"/>
          <a:ext cx="0" cy="0"/>
          <a:chOff x="0" y="0"/>
          <a:chExt cx="0" cy="0"/>
        </a:xfrm>
      </p:grpSpPr>
      <p:sp>
        <p:nvSpPr>
          <p:cNvPr id="61" name="Shape 61"/>
          <p:cNvSpPr/>
          <p:nvPr/>
        </p:nvSpPr>
        <p:spPr>
          <a:xfrm>
            <a:off x="80700" y="2651100"/>
            <a:ext cx="8982600" cy="2411700"/>
          </a:xfrm>
          <a:prstGeom prst="rect">
            <a:avLst/>
          </a:prstGeom>
          <a:solidFill>
            <a:srgbClr val="295A87"/>
          </a:solidFill>
          <a:ln>
            <a:noFill/>
          </a:ln>
        </p:spPr>
        <p:txBody>
          <a:bodyPr anchorCtr="0" anchor="ctr" bIns="91425" lIns="91425" rIns="91425" tIns="91425">
            <a:noAutofit/>
          </a:bodyPr>
          <a:lstStyle/>
          <a:p>
            <a:pPr lvl="0">
              <a:spcBef>
                <a:spcPts val="0"/>
              </a:spcBef>
              <a:buNone/>
            </a:pPr>
            <a:r>
              <a:t/>
            </a:r>
            <a:endParaRPr/>
          </a:p>
        </p:txBody>
      </p:sp>
      <p:sp>
        <p:nvSpPr>
          <p:cNvPr id="62" name="Shape 62"/>
          <p:cNvSpPr txBox="1"/>
          <p:nvPr>
            <p:ph type="title"/>
          </p:nvPr>
        </p:nvSpPr>
        <p:spPr>
          <a:xfrm>
            <a:off x="311700" y="743000"/>
            <a:ext cx="8520600" cy="2006400"/>
          </a:xfrm>
          <a:prstGeom prst="rect">
            <a:avLst/>
          </a:prstGeom>
        </p:spPr>
        <p:txBody>
          <a:bodyPr anchorCtr="0" anchor="b" bIns="91425" lIns="91425" rIns="91425" tIns="91425"/>
          <a:lstStyle>
            <a:lvl1pPr lvl="0" algn="ctr">
              <a:spcBef>
                <a:spcPts val="0"/>
              </a:spcBef>
              <a:buClr>
                <a:srgbClr val="295A87"/>
              </a:buClr>
              <a:buSzPct val="100000"/>
              <a:defRPr sz="12000">
                <a:solidFill>
                  <a:srgbClr val="295A87"/>
                </a:solidFill>
              </a:defRPr>
            </a:lvl1pPr>
            <a:lvl2pPr lvl="1" algn="ctr">
              <a:spcBef>
                <a:spcPts val="0"/>
              </a:spcBef>
              <a:buSzPct val="100000"/>
              <a:buFont typeface="Source Sans Pro"/>
              <a:defRPr sz="12000">
                <a:latin typeface="Source Sans Pro"/>
                <a:ea typeface="Source Sans Pro"/>
                <a:cs typeface="Source Sans Pro"/>
                <a:sym typeface="Source Sans Pro"/>
              </a:defRPr>
            </a:lvl2pPr>
            <a:lvl3pPr lvl="2" algn="ctr">
              <a:spcBef>
                <a:spcPts val="0"/>
              </a:spcBef>
              <a:buSzPct val="100000"/>
              <a:buFont typeface="Source Sans Pro"/>
              <a:defRPr sz="12000">
                <a:latin typeface="Source Sans Pro"/>
                <a:ea typeface="Source Sans Pro"/>
                <a:cs typeface="Source Sans Pro"/>
                <a:sym typeface="Source Sans Pro"/>
              </a:defRPr>
            </a:lvl3pPr>
            <a:lvl4pPr lvl="3" algn="ctr">
              <a:spcBef>
                <a:spcPts val="0"/>
              </a:spcBef>
              <a:buSzPct val="100000"/>
              <a:buFont typeface="Source Sans Pro"/>
              <a:defRPr sz="12000">
                <a:latin typeface="Source Sans Pro"/>
                <a:ea typeface="Source Sans Pro"/>
                <a:cs typeface="Source Sans Pro"/>
                <a:sym typeface="Source Sans Pro"/>
              </a:defRPr>
            </a:lvl4pPr>
            <a:lvl5pPr lvl="4" algn="ctr">
              <a:spcBef>
                <a:spcPts val="0"/>
              </a:spcBef>
              <a:buSzPct val="100000"/>
              <a:buFont typeface="Source Sans Pro"/>
              <a:defRPr sz="12000">
                <a:latin typeface="Source Sans Pro"/>
                <a:ea typeface="Source Sans Pro"/>
                <a:cs typeface="Source Sans Pro"/>
                <a:sym typeface="Source Sans Pro"/>
              </a:defRPr>
            </a:lvl5pPr>
            <a:lvl6pPr lvl="5" algn="ctr">
              <a:spcBef>
                <a:spcPts val="0"/>
              </a:spcBef>
              <a:buSzPct val="100000"/>
              <a:buFont typeface="Source Sans Pro"/>
              <a:defRPr sz="12000">
                <a:latin typeface="Source Sans Pro"/>
                <a:ea typeface="Source Sans Pro"/>
                <a:cs typeface="Source Sans Pro"/>
                <a:sym typeface="Source Sans Pro"/>
              </a:defRPr>
            </a:lvl6pPr>
            <a:lvl7pPr lvl="6" algn="ctr">
              <a:spcBef>
                <a:spcPts val="0"/>
              </a:spcBef>
              <a:buSzPct val="100000"/>
              <a:buFont typeface="Source Sans Pro"/>
              <a:defRPr sz="12000">
                <a:latin typeface="Source Sans Pro"/>
                <a:ea typeface="Source Sans Pro"/>
                <a:cs typeface="Source Sans Pro"/>
                <a:sym typeface="Source Sans Pro"/>
              </a:defRPr>
            </a:lvl7pPr>
            <a:lvl8pPr lvl="7" algn="ctr">
              <a:spcBef>
                <a:spcPts val="0"/>
              </a:spcBef>
              <a:buSzPct val="100000"/>
              <a:buFont typeface="Source Sans Pro"/>
              <a:defRPr sz="12000">
                <a:latin typeface="Source Sans Pro"/>
                <a:ea typeface="Source Sans Pro"/>
                <a:cs typeface="Source Sans Pro"/>
                <a:sym typeface="Source Sans Pro"/>
              </a:defRPr>
            </a:lvl8pPr>
            <a:lvl9pPr lvl="8" algn="ctr">
              <a:spcBef>
                <a:spcPts val="0"/>
              </a:spcBef>
              <a:buSzPct val="100000"/>
              <a:buFont typeface="Source Sans Pro"/>
              <a:defRPr sz="12000">
                <a:latin typeface="Source Sans Pro"/>
                <a:ea typeface="Source Sans Pro"/>
                <a:cs typeface="Source Sans Pro"/>
                <a:sym typeface="Source Sans Pro"/>
              </a:defRPr>
            </a:lvl9pPr>
          </a:lstStyle>
          <a:p/>
        </p:txBody>
      </p:sp>
      <p:sp>
        <p:nvSpPr>
          <p:cNvPr id="63" name="Shape 63"/>
          <p:cNvSpPr txBox="1"/>
          <p:nvPr>
            <p:ph idx="1" type="body"/>
          </p:nvPr>
        </p:nvSpPr>
        <p:spPr>
          <a:xfrm>
            <a:off x="311700" y="2845181"/>
            <a:ext cx="8520600" cy="13008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64" name="Shape 6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5" name="Shape 65"/>
        <p:cNvGrpSpPr/>
        <p:nvPr/>
      </p:nvGrpSpPr>
      <p:grpSpPr>
        <a:xfrm>
          <a:off x="0" y="0"/>
          <a:ext cx="0" cy="0"/>
          <a:chOff x="0" y="0"/>
          <a:chExt cx="0" cy="0"/>
        </a:xfrm>
      </p:grpSpPr>
      <p:sp>
        <p:nvSpPr>
          <p:cNvPr id="66" name="Shape 66"/>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1" name="Shape 71"/>
        <p:cNvGrpSpPr/>
        <p:nvPr/>
      </p:nvGrpSpPr>
      <p:grpSpPr>
        <a:xfrm>
          <a:off x="0" y="0"/>
          <a:ext cx="0" cy="0"/>
          <a:chOff x="0" y="0"/>
          <a:chExt cx="0" cy="0"/>
        </a:xfrm>
      </p:grpSpPr>
      <p:sp>
        <p:nvSpPr>
          <p:cNvPr id="72" name="Shape 72"/>
          <p:cNvSpPr/>
          <p:nvPr/>
        </p:nvSpPr>
        <p:spPr>
          <a:xfrm>
            <a:off x="80700" y="2651100"/>
            <a:ext cx="8982600" cy="2411700"/>
          </a:xfrm>
          <a:prstGeom prst="rect">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txBox="1"/>
          <p:nvPr>
            <p:ph type="ctrTitle"/>
          </p:nvPr>
        </p:nvSpPr>
        <p:spPr>
          <a:xfrm>
            <a:off x="485875" y="264475"/>
            <a:ext cx="8183700" cy="1473600"/>
          </a:xfrm>
          <a:prstGeom prst="rect">
            <a:avLst/>
          </a:prstGeom>
        </p:spPr>
        <p:txBody>
          <a:bodyPr anchorCtr="0" anchor="b" bIns="91425" lIns="91425" rIns="91425" tIns="91425"/>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p:txBody>
      </p:sp>
      <p:sp>
        <p:nvSpPr>
          <p:cNvPr id="74" name="Shape 74"/>
          <p:cNvSpPr txBox="1"/>
          <p:nvPr>
            <p:ph idx="1" type="subTitle"/>
          </p:nvPr>
        </p:nvSpPr>
        <p:spPr>
          <a:xfrm>
            <a:off x="485875" y="1738075"/>
            <a:ext cx="8183700" cy="861000"/>
          </a:xfrm>
          <a:prstGeom prst="rect">
            <a:avLst/>
          </a:prstGeom>
        </p:spPr>
        <p:txBody>
          <a:bodyPr anchorCtr="0" anchor="t" bIns="91425" lIns="91425" rIns="91425" tIns="91425"/>
          <a:lstStyle>
            <a:lvl1pPr lvl="0" rtl="0">
              <a:lnSpc>
                <a:spcPct val="100000"/>
              </a:lnSpc>
              <a:spcBef>
                <a:spcPts val="0"/>
              </a:spcBef>
              <a:spcAft>
                <a:spcPts val="0"/>
              </a:spcAft>
              <a:buSzPct val="100000"/>
              <a:buNone/>
              <a:defRPr sz="2400"/>
            </a:lvl1pPr>
            <a:lvl2pPr lvl="1" rtl="0">
              <a:lnSpc>
                <a:spcPct val="100000"/>
              </a:lnSpc>
              <a:spcBef>
                <a:spcPts val="0"/>
              </a:spcBef>
              <a:spcAft>
                <a:spcPts val="0"/>
              </a:spcAft>
              <a:buSzPct val="100000"/>
              <a:buNone/>
              <a:defRPr sz="2400"/>
            </a:lvl2pPr>
            <a:lvl3pPr lvl="2" rtl="0">
              <a:lnSpc>
                <a:spcPct val="100000"/>
              </a:lnSpc>
              <a:spcBef>
                <a:spcPts val="0"/>
              </a:spcBef>
              <a:spcAft>
                <a:spcPts val="0"/>
              </a:spcAft>
              <a:buSzPct val="100000"/>
              <a:buNone/>
              <a:defRPr sz="2400"/>
            </a:lvl3pPr>
            <a:lvl4pPr lvl="3" rtl="0">
              <a:lnSpc>
                <a:spcPct val="100000"/>
              </a:lnSpc>
              <a:spcBef>
                <a:spcPts val="0"/>
              </a:spcBef>
              <a:spcAft>
                <a:spcPts val="0"/>
              </a:spcAft>
              <a:buSzPct val="100000"/>
              <a:buNone/>
              <a:defRPr sz="2400"/>
            </a:lvl4pPr>
            <a:lvl5pPr lvl="4" rtl="0">
              <a:lnSpc>
                <a:spcPct val="100000"/>
              </a:lnSpc>
              <a:spcBef>
                <a:spcPts val="0"/>
              </a:spcBef>
              <a:spcAft>
                <a:spcPts val="0"/>
              </a:spcAft>
              <a:buSzPct val="100000"/>
              <a:buNone/>
              <a:defRPr sz="2400"/>
            </a:lvl5pPr>
            <a:lvl6pPr lvl="5" rtl="0">
              <a:lnSpc>
                <a:spcPct val="100000"/>
              </a:lnSpc>
              <a:spcBef>
                <a:spcPts val="0"/>
              </a:spcBef>
              <a:spcAft>
                <a:spcPts val="0"/>
              </a:spcAft>
              <a:buSzPct val="100000"/>
              <a:buNone/>
              <a:defRPr sz="2400"/>
            </a:lvl6pPr>
            <a:lvl7pPr lvl="6" rtl="0">
              <a:lnSpc>
                <a:spcPct val="100000"/>
              </a:lnSpc>
              <a:spcBef>
                <a:spcPts val="0"/>
              </a:spcBef>
              <a:spcAft>
                <a:spcPts val="0"/>
              </a:spcAft>
              <a:buSzPct val="100000"/>
              <a:buNone/>
              <a:defRPr sz="2400"/>
            </a:lvl7pPr>
            <a:lvl8pPr lvl="7" rtl="0">
              <a:lnSpc>
                <a:spcPct val="100000"/>
              </a:lnSpc>
              <a:spcBef>
                <a:spcPts val="0"/>
              </a:spcBef>
              <a:spcAft>
                <a:spcPts val="0"/>
              </a:spcAft>
              <a:buSzPct val="100000"/>
              <a:buNone/>
              <a:defRPr sz="2400"/>
            </a:lvl8pPr>
            <a:lvl9pPr lvl="8" rtl="0">
              <a:lnSpc>
                <a:spcPct val="100000"/>
              </a:lnSpc>
              <a:spcBef>
                <a:spcPts val="0"/>
              </a:spcBef>
              <a:spcAft>
                <a:spcPts val="0"/>
              </a:spcAft>
              <a:buSzPct val="100000"/>
              <a:buNone/>
              <a:defRPr sz="2400"/>
            </a:lvl9pPr>
          </a:lstStyle>
          <a:p/>
        </p:txBody>
      </p:sp>
      <p:sp>
        <p:nvSpPr>
          <p:cNvPr id="75" name="Shape 7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76" name="Shape 76"/>
        <p:cNvGrpSpPr/>
        <p:nvPr/>
      </p:nvGrpSpPr>
      <p:grpSpPr>
        <a:xfrm>
          <a:off x="0" y="0"/>
          <a:ext cx="0" cy="0"/>
          <a:chOff x="0" y="0"/>
          <a:chExt cx="0" cy="0"/>
        </a:xfrm>
      </p:grpSpPr>
      <p:sp>
        <p:nvSpPr>
          <p:cNvPr id="77" name="Shape 77"/>
          <p:cNvSpPr/>
          <p:nvPr/>
        </p:nvSpPr>
        <p:spPr>
          <a:xfrm>
            <a:off x="80700" y="2651100"/>
            <a:ext cx="8982600" cy="2411700"/>
          </a:xfrm>
          <a:prstGeom prst="rect">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8" name="Shape 78"/>
          <p:cNvSpPr txBox="1"/>
          <p:nvPr>
            <p:ph type="title"/>
          </p:nvPr>
        </p:nvSpPr>
        <p:spPr>
          <a:xfrm>
            <a:off x="485875" y="1714500"/>
            <a:ext cx="8183700" cy="785700"/>
          </a:xfrm>
          <a:prstGeom prst="rect">
            <a:avLst/>
          </a:prstGeom>
        </p:spPr>
        <p:txBody>
          <a:bodyPr anchorCtr="0" anchor="b" bIns="91425" lIns="91425" rIns="91425" tIns="91425"/>
          <a:lstStyle>
            <a:lvl1pPr lvl="0" rtl="0">
              <a:spcBef>
                <a:spcPts val="0"/>
              </a:spcBef>
              <a:buSzPct val="100000"/>
              <a:defRPr sz="3600"/>
            </a:lvl1pPr>
            <a:lvl2pPr lvl="1" rtl="0">
              <a:spcBef>
                <a:spcPts val="0"/>
              </a:spcBef>
              <a:buSzPct val="100000"/>
              <a:defRPr sz="3600"/>
            </a:lvl2pPr>
            <a:lvl3pPr lvl="2" rtl="0">
              <a:spcBef>
                <a:spcPts val="0"/>
              </a:spcBef>
              <a:buSzPct val="100000"/>
              <a:defRPr sz="3600"/>
            </a:lvl3pPr>
            <a:lvl4pPr lvl="3" rtl="0">
              <a:spcBef>
                <a:spcPts val="0"/>
              </a:spcBef>
              <a:buSzPct val="100000"/>
              <a:defRPr sz="3600"/>
            </a:lvl4pPr>
            <a:lvl5pPr lvl="4" rtl="0">
              <a:spcBef>
                <a:spcPts val="0"/>
              </a:spcBef>
              <a:buSzPct val="100000"/>
              <a:defRPr sz="3600"/>
            </a:lvl5pPr>
            <a:lvl6pPr lvl="5" rtl="0">
              <a:spcBef>
                <a:spcPts val="0"/>
              </a:spcBef>
              <a:buSzPct val="100000"/>
              <a:defRPr sz="3600"/>
            </a:lvl6pPr>
            <a:lvl7pPr lvl="6" rtl="0">
              <a:spcBef>
                <a:spcPts val="0"/>
              </a:spcBef>
              <a:buSzPct val="100000"/>
              <a:defRPr sz="3600"/>
            </a:lvl7pPr>
            <a:lvl8pPr lvl="7" rtl="0">
              <a:spcBef>
                <a:spcPts val="0"/>
              </a:spcBef>
              <a:buSzPct val="100000"/>
              <a:defRPr sz="3600"/>
            </a:lvl8pPr>
            <a:lvl9pPr lvl="8" rtl="0">
              <a:spcBef>
                <a:spcPts val="0"/>
              </a:spcBef>
              <a:buSzPct val="100000"/>
              <a:defRPr sz="3600"/>
            </a:lvl9pPr>
          </a:lstStyle>
          <a:p/>
        </p:txBody>
      </p:sp>
      <p:sp>
        <p:nvSpPr>
          <p:cNvPr id="79" name="Shape 7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623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 name="Shape 82"/>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 name="Shape 8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623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 name="Shape 86"/>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7" name="Shape 87"/>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8" name="Shape 8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9" name="Shape 89"/>
        <p:cNvGrpSpPr/>
        <p:nvPr/>
      </p:nvGrpSpPr>
      <p:grpSpPr>
        <a:xfrm>
          <a:off x="0" y="0"/>
          <a:ext cx="0" cy="0"/>
          <a:chOff x="0" y="0"/>
          <a:chExt cx="0" cy="0"/>
        </a:xfrm>
      </p:grpSpPr>
      <p:sp>
        <p:nvSpPr>
          <p:cNvPr id="90" name="Shape 90"/>
          <p:cNvSpPr txBox="1"/>
          <p:nvPr>
            <p:ph type="title"/>
          </p:nvPr>
        </p:nvSpPr>
        <p:spPr>
          <a:xfrm>
            <a:off x="311700" y="47050"/>
            <a:ext cx="8520600" cy="623400"/>
          </a:xfrm>
          <a:prstGeom prst="rect">
            <a:avLst/>
          </a:prstGeom>
        </p:spPr>
        <p:txBody>
          <a:bodyPr anchorCtr="0" anchor="t" bIns="91425" lIns="91425" rIns="91425" tIns="91425"/>
          <a:lstStyle>
            <a:lvl1pPr lvl="0" rtl="0">
              <a:spcBef>
                <a:spcPts val="0"/>
              </a:spcBef>
              <a:buSzPct val="100000"/>
              <a:defRPr sz="24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 name="Shape 9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p:spTree>
      <p:nvGrpSpPr>
        <p:cNvPr id="14"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rgbClr val="295A87"/>
          </a:solidFill>
          <a:ln>
            <a:noFill/>
          </a:ln>
        </p:spPr>
        <p:txBody>
          <a:bodyPr anchorCtr="0" anchor="ctr" bIns="91425" lIns="91425" rIns="91425" tIns="91425">
            <a:noAutofit/>
          </a:bodyPr>
          <a:lstStyle/>
          <a:p>
            <a:pPr lvl="0">
              <a:spcBef>
                <a:spcPts val="0"/>
              </a:spcBef>
              <a:buNone/>
            </a:pPr>
            <a:r>
              <a:t/>
            </a:r>
            <a:endParaRPr/>
          </a:p>
        </p:txBody>
      </p:sp>
      <p:sp>
        <p:nvSpPr>
          <p:cNvPr id="16" name="Shape 16"/>
          <p:cNvSpPr txBox="1"/>
          <p:nvPr>
            <p:ph type="ctrTitle"/>
          </p:nvPr>
        </p:nvSpPr>
        <p:spPr>
          <a:xfrm>
            <a:off x="485875" y="264475"/>
            <a:ext cx="8183700" cy="1473600"/>
          </a:xfrm>
          <a:prstGeom prst="rect">
            <a:avLst/>
          </a:prstGeom>
        </p:spPr>
        <p:txBody>
          <a:bodyPr anchorCtr="0" anchor="b" bIns="91425" lIns="91425" rIns="91425" tIns="91425"/>
          <a:lstStyle>
            <a:lvl1pPr lvl="0" rtl="0">
              <a:spcBef>
                <a:spcPts val="0"/>
              </a:spcBef>
              <a:buClr>
                <a:srgbClr val="295A87"/>
              </a:buClr>
              <a:buSzPct val="100000"/>
              <a:defRPr sz="4200">
                <a:solidFill>
                  <a:srgbClr val="295A87"/>
                </a:solidFill>
              </a:defRPr>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p:txBody>
      </p:sp>
      <p:sp>
        <p:nvSpPr>
          <p:cNvPr id="17" name="Shape 17"/>
          <p:cNvSpPr txBox="1"/>
          <p:nvPr>
            <p:ph idx="1" type="subTitle"/>
          </p:nvPr>
        </p:nvSpPr>
        <p:spPr>
          <a:xfrm>
            <a:off x="485875" y="1738075"/>
            <a:ext cx="8183700" cy="861000"/>
          </a:xfrm>
          <a:prstGeom prst="rect">
            <a:avLst/>
          </a:prstGeom>
        </p:spPr>
        <p:txBody>
          <a:bodyPr anchorCtr="0" anchor="t" bIns="91425" lIns="91425" rIns="91425" tIns="91425"/>
          <a:lstStyle>
            <a:lvl1pPr lvl="0" rtl="0">
              <a:lnSpc>
                <a:spcPct val="100000"/>
              </a:lnSpc>
              <a:spcBef>
                <a:spcPts val="0"/>
              </a:spcBef>
              <a:spcAft>
                <a:spcPts val="0"/>
              </a:spcAft>
              <a:buSzPct val="100000"/>
              <a:buFont typeface="Dosis"/>
              <a:buNone/>
              <a:defRPr sz="2400">
                <a:latin typeface="Dosis"/>
                <a:ea typeface="Dosis"/>
                <a:cs typeface="Dosis"/>
                <a:sym typeface="Dosis"/>
              </a:defRPr>
            </a:lvl1pPr>
            <a:lvl2pPr lvl="1" rtl="0">
              <a:lnSpc>
                <a:spcPct val="100000"/>
              </a:lnSpc>
              <a:spcBef>
                <a:spcPts val="0"/>
              </a:spcBef>
              <a:spcAft>
                <a:spcPts val="0"/>
              </a:spcAft>
              <a:buSzPct val="100000"/>
              <a:buNone/>
              <a:defRPr sz="2400"/>
            </a:lvl2pPr>
            <a:lvl3pPr lvl="2" rtl="0">
              <a:lnSpc>
                <a:spcPct val="100000"/>
              </a:lnSpc>
              <a:spcBef>
                <a:spcPts val="0"/>
              </a:spcBef>
              <a:spcAft>
                <a:spcPts val="0"/>
              </a:spcAft>
              <a:buSzPct val="100000"/>
              <a:buNone/>
              <a:defRPr sz="2400"/>
            </a:lvl3pPr>
            <a:lvl4pPr lvl="3" rtl="0">
              <a:lnSpc>
                <a:spcPct val="100000"/>
              </a:lnSpc>
              <a:spcBef>
                <a:spcPts val="0"/>
              </a:spcBef>
              <a:spcAft>
                <a:spcPts val="0"/>
              </a:spcAft>
              <a:buSzPct val="100000"/>
              <a:buNone/>
              <a:defRPr sz="2400"/>
            </a:lvl4pPr>
            <a:lvl5pPr lvl="4" rtl="0">
              <a:lnSpc>
                <a:spcPct val="100000"/>
              </a:lnSpc>
              <a:spcBef>
                <a:spcPts val="0"/>
              </a:spcBef>
              <a:spcAft>
                <a:spcPts val="0"/>
              </a:spcAft>
              <a:buSzPct val="100000"/>
              <a:buNone/>
              <a:defRPr sz="2400"/>
            </a:lvl5pPr>
            <a:lvl6pPr lvl="5" rtl="0">
              <a:lnSpc>
                <a:spcPct val="100000"/>
              </a:lnSpc>
              <a:spcBef>
                <a:spcPts val="0"/>
              </a:spcBef>
              <a:spcAft>
                <a:spcPts val="0"/>
              </a:spcAft>
              <a:buSzPct val="100000"/>
              <a:buNone/>
              <a:defRPr sz="2400"/>
            </a:lvl6pPr>
            <a:lvl7pPr lvl="6" rtl="0">
              <a:lnSpc>
                <a:spcPct val="100000"/>
              </a:lnSpc>
              <a:spcBef>
                <a:spcPts val="0"/>
              </a:spcBef>
              <a:spcAft>
                <a:spcPts val="0"/>
              </a:spcAft>
              <a:buSzPct val="100000"/>
              <a:buNone/>
              <a:defRPr sz="2400"/>
            </a:lvl7pPr>
            <a:lvl8pPr lvl="7" rtl="0">
              <a:lnSpc>
                <a:spcPct val="100000"/>
              </a:lnSpc>
              <a:spcBef>
                <a:spcPts val="0"/>
              </a:spcBef>
              <a:spcAft>
                <a:spcPts val="0"/>
              </a:spcAft>
              <a:buSzPct val="100000"/>
              <a:buNone/>
              <a:defRPr sz="2400"/>
            </a:lvl8pPr>
            <a:lvl9pPr lvl="8" rtl="0">
              <a:lnSpc>
                <a:spcPct val="100000"/>
              </a:lnSpc>
              <a:spcBef>
                <a:spcPts val="0"/>
              </a:spcBef>
              <a:spcAft>
                <a:spcPts val="0"/>
              </a:spcAft>
              <a:buSzPct val="100000"/>
              <a:buNone/>
              <a:defRPr sz="2400"/>
            </a:lvl9pPr>
          </a:lstStyle>
          <a:p/>
        </p:txBody>
      </p:sp>
      <p:sp>
        <p:nvSpPr>
          <p:cNvPr id="18" name="Shape 1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92" name="Shape 92"/>
        <p:cNvGrpSpPr/>
        <p:nvPr/>
      </p:nvGrpSpPr>
      <p:grpSpPr>
        <a:xfrm>
          <a:off x="0" y="0"/>
          <a:ext cx="0" cy="0"/>
          <a:chOff x="0" y="0"/>
          <a:chExt cx="0" cy="0"/>
        </a:xfrm>
      </p:grpSpPr>
      <p:sp>
        <p:nvSpPr>
          <p:cNvPr id="93" name="Shape 93"/>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94" name="Shape 94"/>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95" name="Shape 9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2"/>
        </a:solidFill>
      </p:bgPr>
    </p:bg>
    <p:spTree>
      <p:nvGrpSpPr>
        <p:cNvPr id="96" name="Shape 96"/>
        <p:cNvGrpSpPr/>
        <p:nvPr/>
      </p:nvGrpSpPr>
      <p:grpSpPr>
        <a:xfrm>
          <a:off x="0" y="0"/>
          <a:ext cx="0" cy="0"/>
          <a:chOff x="0" y="0"/>
          <a:chExt cx="0" cy="0"/>
        </a:xfrm>
      </p:grpSpPr>
      <p:sp>
        <p:nvSpPr>
          <p:cNvPr id="97" name="Shape 97"/>
          <p:cNvSpPr txBox="1"/>
          <p:nvPr>
            <p:ph type="title"/>
          </p:nvPr>
        </p:nvSpPr>
        <p:spPr>
          <a:xfrm>
            <a:off x="490250" y="526350"/>
            <a:ext cx="5604000" cy="4090800"/>
          </a:xfrm>
          <a:prstGeom prst="rect">
            <a:avLst/>
          </a:prstGeom>
        </p:spPr>
        <p:txBody>
          <a:bodyPr anchorCtr="0" anchor="ctr" bIns="91425" lIns="91425" rIns="91425"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98" name="Shape 9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99" name="Shape 99"/>
        <p:cNvGrpSpPr/>
        <p:nvPr/>
      </p:nvGrpSpPr>
      <p:grpSpPr>
        <a:xfrm>
          <a:off x="0" y="0"/>
          <a:ext cx="0" cy="0"/>
          <a:chOff x="0" y="0"/>
          <a:chExt cx="0" cy="0"/>
        </a:xfrm>
      </p:grpSpPr>
      <p:sp>
        <p:nvSpPr>
          <p:cNvPr id="100" name="Shape 100"/>
          <p:cNvSpPr/>
          <p:nvPr/>
        </p:nvSpPr>
        <p:spPr>
          <a:xfrm>
            <a:off x="4636800" y="80700"/>
            <a:ext cx="4426500" cy="4982100"/>
          </a:xfrm>
          <a:prstGeom prst="rect">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cxnSp>
        <p:nvCxnSpPr>
          <p:cNvPr id="101" name="Shape 10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102" name="Shape 102"/>
          <p:cNvSpPr txBox="1"/>
          <p:nvPr>
            <p:ph type="title"/>
          </p:nvPr>
        </p:nvSpPr>
        <p:spPr>
          <a:xfrm>
            <a:off x="265500" y="1181700"/>
            <a:ext cx="4045200" cy="1533600"/>
          </a:xfrm>
          <a:prstGeom prst="rect">
            <a:avLst/>
          </a:prstGeom>
        </p:spPr>
        <p:txBody>
          <a:bodyPr anchorCtr="0" anchor="b" bIns="91425" lIns="91425" rIns="91425" tIns="91425"/>
          <a:lstStyle>
            <a:lvl1pPr lvl="0" rtl="0" algn="ctr">
              <a:spcBef>
                <a:spcPts val="0"/>
              </a:spcBef>
              <a:buSzPct val="100000"/>
              <a:defRPr sz="3800"/>
            </a:lvl1pPr>
            <a:lvl2pPr lvl="1" rtl="0" algn="ctr">
              <a:spcBef>
                <a:spcPts val="0"/>
              </a:spcBef>
              <a:buSzPct val="100000"/>
              <a:defRPr sz="3800"/>
            </a:lvl2pPr>
            <a:lvl3pPr lvl="2" rtl="0" algn="ctr">
              <a:spcBef>
                <a:spcPts val="0"/>
              </a:spcBef>
              <a:buSzPct val="100000"/>
              <a:defRPr sz="3800"/>
            </a:lvl3pPr>
            <a:lvl4pPr lvl="3" rtl="0" algn="ctr">
              <a:spcBef>
                <a:spcPts val="0"/>
              </a:spcBef>
              <a:buSzPct val="100000"/>
              <a:defRPr sz="3800"/>
            </a:lvl4pPr>
            <a:lvl5pPr lvl="4" rtl="0" algn="ctr">
              <a:spcBef>
                <a:spcPts val="0"/>
              </a:spcBef>
              <a:buSzPct val="100000"/>
              <a:defRPr sz="3800"/>
            </a:lvl5pPr>
            <a:lvl6pPr lvl="5" rtl="0" algn="ctr">
              <a:spcBef>
                <a:spcPts val="0"/>
              </a:spcBef>
              <a:buSzPct val="100000"/>
              <a:defRPr sz="3800"/>
            </a:lvl6pPr>
            <a:lvl7pPr lvl="6" rtl="0" algn="ctr">
              <a:spcBef>
                <a:spcPts val="0"/>
              </a:spcBef>
              <a:buSzPct val="100000"/>
              <a:defRPr sz="3800"/>
            </a:lvl7pPr>
            <a:lvl8pPr lvl="7" rtl="0" algn="ctr">
              <a:spcBef>
                <a:spcPts val="0"/>
              </a:spcBef>
              <a:buSzPct val="100000"/>
              <a:defRPr sz="3800"/>
            </a:lvl8pPr>
            <a:lvl9pPr lvl="8" rtl="0" algn="ctr">
              <a:spcBef>
                <a:spcPts val="0"/>
              </a:spcBef>
              <a:buSzPct val="100000"/>
              <a:defRPr sz="3800"/>
            </a:lvl9pPr>
          </a:lstStyle>
          <a:p/>
        </p:txBody>
      </p:sp>
      <p:sp>
        <p:nvSpPr>
          <p:cNvPr id="103" name="Shape 103"/>
          <p:cNvSpPr txBox="1"/>
          <p:nvPr>
            <p:ph idx="1" type="subTitle"/>
          </p:nvPr>
        </p:nvSpPr>
        <p:spPr>
          <a:xfrm>
            <a:off x="265500" y="27690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04" name="Shape 104"/>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105" name="Shape 10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06" name="Shape 106"/>
        <p:cNvGrpSpPr/>
        <p:nvPr/>
      </p:nvGrpSpPr>
      <p:grpSpPr>
        <a:xfrm>
          <a:off x="0" y="0"/>
          <a:ext cx="0" cy="0"/>
          <a:chOff x="0" y="0"/>
          <a:chExt cx="0" cy="0"/>
        </a:xfrm>
      </p:grpSpPr>
      <p:sp>
        <p:nvSpPr>
          <p:cNvPr id="107" name="Shape 107"/>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SzPct val="100000"/>
              <a:buNone/>
              <a:defRPr sz="2100"/>
            </a:lvl1pPr>
          </a:lstStyle>
          <a:p/>
        </p:txBody>
      </p:sp>
      <p:sp>
        <p:nvSpPr>
          <p:cNvPr id="108" name="Shape 10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09" name="Shape 109"/>
        <p:cNvGrpSpPr/>
        <p:nvPr/>
      </p:nvGrpSpPr>
      <p:grpSpPr>
        <a:xfrm>
          <a:off x="0" y="0"/>
          <a:ext cx="0" cy="0"/>
          <a:chOff x="0" y="0"/>
          <a:chExt cx="0" cy="0"/>
        </a:xfrm>
      </p:grpSpPr>
      <p:sp>
        <p:nvSpPr>
          <p:cNvPr id="110" name="Shape 110"/>
          <p:cNvSpPr/>
          <p:nvPr/>
        </p:nvSpPr>
        <p:spPr>
          <a:xfrm>
            <a:off x="80700" y="2651100"/>
            <a:ext cx="8982600" cy="2411700"/>
          </a:xfrm>
          <a:prstGeom prst="rect">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11" name="Shape 111"/>
          <p:cNvSpPr txBox="1"/>
          <p:nvPr>
            <p:ph type="title"/>
          </p:nvPr>
        </p:nvSpPr>
        <p:spPr>
          <a:xfrm>
            <a:off x="311700" y="743000"/>
            <a:ext cx="8520600" cy="2006400"/>
          </a:xfrm>
          <a:prstGeom prst="rect">
            <a:avLst/>
          </a:prstGeom>
        </p:spPr>
        <p:txBody>
          <a:bodyPr anchorCtr="0" anchor="b" bIns="91425" lIns="91425" rIns="91425" tIns="91425"/>
          <a:lstStyle>
            <a:lvl1pPr lvl="0" rtl="0" algn="ctr">
              <a:spcBef>
                <a:spcPts val="0"/>
              </a:spcBef>
              <a:buSzPct val="100000"/>
              <a:buFont typeface="Source Sans Pro"/>
              <a:defRPr sz="12000">
                <a:latin typeface="Source Sans Pro"/>
                <a:ea typeface="Source Sans Pro"/>
                <a:cs typeface="Source Sans Pro"/>
                <a:sym typeface="Source Sans Pro"/>
              </a:defRPr>
            </a:lvl1pPr>
            <a:lvl2pPr lvl="1" rtl="0" algn="ctr">
              <a:spcBef>
                <a:spcPts val="0"/>
              </a:spcBef>
              <a:buSzPct val="100000"/>
              <a:buFont typeface="Source Sans Pro"/>
              <a:defRPr sz="12000">
                <a:latin typeface="Source Sans Pro"/>
                <a:ea typeface="Source Sans Pro"/>
                <a:cs typeface="Source Sans Pro"/>
                <a:sym typeface="Source Sans Pro"/>
              </a:defRPr>
            </a:lvl2pPr>
            <a:lvl3pPr lvl="2" rtl="0" algn="ctr">
              <a:spcBef>
                <a:spcPts val="0"/>
              </a:spcBef>
              <a:buSzPct val="100000"/>
              <a:buFont typeface="Source Sans Pro"/>
              <a:defRPr sz="12000">
                <a:latin typeface="Source Sans Pro"/>
                <a:ea typeface="Source Sans Pro"/>
                <a:cs typeface="Source Sans Pro"/>
                <a:sym typeface="Source Sans Pro"/>
              </a:defRPr>
            </a:lvl3pPr>
            <a:lvl4pPr lvl="3" rtl="0" algn="ctr">
              <a:spcBef>
                <a:spcPts val="0"/>
              </a:spcBef>
              <a:buSzPct val="100000"/>
              <a:buFont typeface="Source Sans Pro"/>
              <a:defRPr sz="12000">
                <a:latin typeface="Source Sans Pro"/>
                <a:ea typeface="Source Sans Pro"/>
                <a:cs typeface="Source Sans Pro"/>
                <a:sym typeface="Source Sans Pro"/>
              </a:defRPr>
            </a:lvl4pPr>
            <a:lvl5pPr lvl="4" rtl="0" algn="ctr">
              <a:spcBef>
                <a:spcPts val="0"/>
              </a:spcBef>
              <a:buSzPct val="100000"/>
              <a:buFont typeface="Source Sans Pro"/>
              <a:defRPr sz="12000">
                <a:latin typeface="Source Sans Pro"/>
                <a:ea typeface="Source Sans Pro"/>
                <a:cs typeface="Source Sans Pro"/>
                <a:sym typeface="Source Sans Pro"/>
              </a:defRPr>
            </a:lvl5pPr>
            <a:lvl6pPr lvl="5" rtl="0" algn="ctr">
              <a:spcBef>
                <a:spcPts val="0"/>
              </a:spcBef>
              <a:buSzPct val="100000"/>
              <a:buFont typeface="Source Sans Pro"/>
              <a:defRPr sz="12000">
                <a:latin typeface="Source Sans Pro"/>
                <a:ea typeface="Source Sans Pro"/>
                <a:cs typeface="Source Sans Pro"/>
                <a:sym typeface="Source Sans Pro"/>
              </a:defRPr>
            </a:lvl6pPr>
            <a:lvl7pPr lvl="6" rtl="0" algn="ctr">
              <a:spcBef>
                <a:spcPts val="0"/>
              </a:spcBef>
              <a:buSzPct val="100000"/>
              <a:buFont typeface="Source Sans Pro"/>
              <a:defRPr sz="12000">
                <a:latin typeface="Source Sans Pro"/>
                <a:ea typeface="Source Sans Pro"/>
                <a:cs typeface="Source Sans Pro"/>
                <a:sym typeface="Source Sans Pro"/>
              </a:defRPr>
            </a:lvl7pPr>
            <a:lvl8pPr lvl="7" rtl="0" algn="ctr">
              <a:spcBef>
                <a:spcPts val="0"/>
              </a:spcBef>
              <a:buSzPct val="100000"/>
              <a:buFont typeface="Source Sans Pro"/>
              <a:defRPr sz="12000">
                <a:latin typeface="Source Sans Pro"/>
                <a:ea typeface="Source Sans Pro"/>
                <a:cs typeface="Source Sans Pro"/>
                <a:sym typeface="Source Sans Pro"/>
              </a:defRPr>
            </a:lvl8pPr>
            <a:lvl9pPr lvl="8" rtl="0" algn="ctr">
              <a:spcBef>
                <a:spcPts val="0"/>
              </a:spcBef>
              <a:buSzPct val="100000"/>
              <a:buFont typeface="Source Sans Pro"/>
              <a:defRPr sz="12000">
                <a:latin typeface="Source Sans Pro"/>
                <a:ea typeface="Source Sans Pro"/>
                <a:cs typeface="Source Sans Pro"/>
                <a:sym typeface="Source Sans Pro"/>
              </a:defRPr>
            </a:lvl9pPr>
          </a:lstStyle>
          <a:p/>
        </p:txBody>
      </p:sp>
      <p:sp>
        <p:nvSpPr>
          <p:cNvPr id="112" name="Shape 112"/>
          <p:cNvSpPr txBox="1"/>
          <p:nvPr>
            <p:ph idx="1" type="body"/>
          </p:nvPr>
        </p:nvSpPr>
        <p:spPr>
          <a:xfrm>
            <a:off x="311700" y="2845181"/>
            <a:ext cx="8520600" cy="1300800"/>
          </a:xfrm>
          <a:prstGeom prst="rect">
            <a:avLst/>
          </a:prstGeom>
        </p:spPr>
        <p:txBody>
          <a:bodyPr anchorCtr="0" anchor="t" bIns="91425" lIns="91425" rIns="91425" tIns="91425"/>
          <a:lstStyle>
            <a:lvl1pPr lvl="0" rtl="0" algn="ctr">
              <a:spcBef>
                <a:spcPts val="0"/>
              </a:spcBef>
              <a:buClr>
                <a:schemeClr val="lt1"/>
              </a:buClr>
              <a:defRPr>
                <a:solidFill>
                  <a:schemeClr val="lt1"/>
                </a:solidFill>
              </a:defRPr>
            </a:lvl1pPr>
            <a:lvl2pPr lvl="1" rtl="0" algn="ctr">
              <a:spcBef>
                <a:spcPts val="0"/>
              </a:spcBef>
              <a:buClr>
                <a:schemeClr val="lt1"/>
              </a:buClr>
              <a:defRPr>
                <a:solidFill>
                  <a:schemeClr val="lt1"/>
                </a:solidFill>
              </a:defRPr>
            </a:lvl2pPr>
            <a:lvl3pPr lvl="2" rtl="0" algn="ctr">
              <a:spcBef>
                <a:spcPts val="0"/>
              </a:spcBef>
              <a:buClr>
                <a:schemeClr val="lt1"/>
              </a:buClr>
              <a:defRPr>
                <a:solidFill>
                  <a:schemeClr val="lt1"/>
                </a:solidFill>
              </a:defRPr>
            </a:lvl3pPr>
            <a:lvl4pPr lvl="3" rtl="0" algn="ctr">
              <a:spcBef>
                <a:spcPts val="0"/>
              </a:spcBef>
              <a:buClr>
                <a:schemeClr val="lt1"/>
              </a:buClr>
              <a:defRPr>
                <a:solidFill>
                  <a:schemeClr val="lt1"/>
                </a:solidFill>
              </a:defRPr>
            </a:lvl4pPr>
            <a:lvl5pPr lvl="4" rtl="0" algn="ctr">
              <a:spcBef>
                <a:spcPts val="0"/>
              </a:spcBef>
              <a:buClr>
                <a:schemeClr val="lt1"/>
              </a:buClr>
              <a:defRPr>
                <a:solidFill>
                  <a:schemeClr val="lt1"/>
                </a:solidFill>
              </a:defRPr>
            </a:lvl5pPr>
            <a:lvl6pPr lvl="5" rtl="0" algn="ctr">
              <a:spcBef>
                <a:spcPts val="0"/>
              </a:spcBef>
              <a:buClr>
                <a:schemeClr val="lt1"/>
              </a:buClr>
              <a:defRPr>
                <a:solidFill>
                  <a:schemeClr val="lt1"/>
                </a:solidFill>
              </a:defRPr>
            </a:lvl6pPr>
            <a:lvl7pPr lvl="6" rtl="0" algn="ctr">
              <a:spcBef>
                <a:spcPts val="0"/>
              </a:spcBef>
              <a:buClr>
                <a:schemeClr val="lt1"/>
              </a:buClr>
              <a:defRPr>
                <a:solidFill>
                  <a:schemeClr val="lt1"/>
                </a:solidFill>
              </a:defRPr>
            </a:lvl7pPr>
            <a:lvl8pPr lvl="7" rtl="0" algn="ctr">
              <a:spcBef>
                <a:spcPts val="0"/>
              </a:spcBef>
              <a:buClr>
                <a:schemeClr val="lt1"/>
              </a:buClr>
              <a:defRPr>
                <a:solidFill>
                  <a:schemeClr val="lt1"/>
                </a:solidFill>
              </a:defRPr>
            </a:lvl8pPr>
            <a:lvl9pPr lvl="8" rtl="0" algn="ctr">
              <a:spcBef>
                <a:spcPts val="0"/>
              </a:spcBef>
              <a:buClr>
                <a:schemeClr val="lt1"/>
              </a:buClr>
              <a:defRPr>
                <a:solidFill>
                  <a:schemeClr val="lt1"/>
                </a:solidFill>
              </a:defRPr>
            </a:lvl9pPr>
          </a:lstStyle>
          <a:p/>
        </p:txBody>
      </p:sp>
      <p:sp>
        <p:nvSpPr>
          <p:cNvPr id="113" name="Shape 11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4" name="Shape 114"/>
        <p:cNvGrpSpPr/>
        <p:nvPr/>
      </p:nvGrpSpPr>
      <p:grpSpPr>
        <a:xfrm>
          <a:off x="0" y="0"/>
          <a:ext cx="0" cy="0"/>
          <a:chOff x="0" y="0"/>
          <a:chExt cx="0" cy="0"/>
        </a:xfrm>
      </p:grpSpPr>
      <p:sp>
        <p:nvSpPr>
          <p:cNvPr id="115" name="Shape 1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rgbClr val="313131"/>
        </a:solidFill>
      </p:bgPr>
    </p:bg>
    <p:spTree>
      <p:nvGrpSpPr>
        <p:cNvPr id="19" name="Shape 19"/>
        <p:cNvGrpSpPr/>
        <p:nvPr/>
      </p:nvGrpSpPr>
      <p:grpSpPr>
        <a:xfrm>
          <a:off x="0" y="0"/>
          <a:ext cx="0" cy="0"/>
          <a:chOff x="0" y="0"/>
          <a:chExt cx="0" cy="0"/>
        </a:xfrm>
      </p:grpSpPr>
      <p:sp>
        <p:nvSpPr>
          <p:cNvPr id="20" name="Shape 20"/>
          <p:cNvSpPr/>
          <p:nvPr/>
        </p:nvSpPr>
        <p:spPr>
          <a:xfrm>
            <a:off x="80700" y="2651100"/>
            <a:ext cx="8982600" cy="2411700"/>
          </a:xfrm>
          <a:prstGeom prst="rect">
            <a:avLst/>
          </a:prstGeom>
          <a:solidFill>
            <a:srgbClr val="295A87"/>
          </a:soli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85875" y="1714500"/>
            <a:ext cx="8183700" cy="785700"/>
          </a:xfrm>
          <a:prstGeom prst="rect">
            <a:avLst/>
          </a:prstGeom>
        </p:spPr>
        <p:txBody>
          <a:bodyPr anchorCtr="0" anchor="b" bIns="91425" lIns="91425" rIns="91425" tIns="91425"/>
          <a:lstStyle>
            <a:lvl1pPr lvl="0">
              <a:spcBef>
                <a:spcPts val="0"/>
              </a:spcBef>
              <a:buClr>
                <a:srgbClr val="3E89CC"/>
              </a:buClr>
              <a:buSzPct val="100000"/>
              <a:defRPr sz="3600">
                <a:solidFill>
                  <a:srgbClr val="3E89CC"/>
                </a:solidFill>
              </a:defRPr>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sp>
        <p:nvSpPr>
          <p:cNvPr id="22" name="Shape 22"/>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1">
    <p:spTree>
      <p:nvGrpSpPr>
        <p:cNvPr id="23" name="Shape 23"/>
        <p:cNvGrpSpPr/>
        <p:nvPr/>
      </p:nvGrpSpPr>
      <p:grpSpPr>
        <a:xfrm>
          <a:off x="0" y="0"/>
          <a:ext cx="0" cy="0"/>
          <a:chOff x="0" y="0"/>
          <a:chExt cx="0" cy="0"/>
        </a:xfrm>
      </p:grpSpPr>
      <p:sp>
        <p:nvSpPr>
          <p:cNvPr id="24" name="Shape 24"/>
          <p:cNvSpPr/>
          <p:nvPr/>
        </p:nvSpPr>
        <p:spPr>
          <a:xfrm>
            <a:off x="80700" y="2651100"/>
            <a:ext cx="8982600" cy="2411700"/>
          </a:xfrm>
          <a:prstGeom prst="rect">
            <a:avLst/>
          </a:prstGeom>
          <a:solidFill>
            <a:srgbClr val="295A87"/>
          </a:solidFill>
          <a:ln>
            <a:noFill/>
          </a:ln>
        </p:spPr>
        <p:txBody>
          <a:bodyPr anchorCtr="0" anchor="ctr" bIns="91425" lIns="91425" rIns="91425" tIns="91425">
            <a:noAutofit/>
          </a:bodyPr>
          <a:lstStyle/>
          <a:p>
            <a:pPr lvl="0">
              <a:spcBef>
                <a:spcPts val="0"/>
              </a:spcBef>
              <a:buNone/>
            </a:pPr>
            <a:r>
              <a:t/>
            </a:r>
            <a:endParaRPr/>
          </a:p>
        </p:txBody>
      </p:sp>
      <p:sp>
        <p:nvSpPr>
          <p:cNvPr id="25" name="Shape 25"/>
          <p:cNvSpPr txBox="1"/>
          <p:nvPr>
            <p:ph type="title"/>
          </p:nvPr>
        </p:nvSpPr>
        <p:spPr>
          <a:xfrm>
            <a:off x="485875" y="1714500"/>
            <a:ext cx="8183700" cy="785700"/>
          </a:xfrm>
          <a:prstGeom prst="rect">
            <a:avLst/>
          </a:prstGeom>
        </p:spPr>
        <p:txBody>
          <a:bodyPr anchorCtr="0" anchor="b" bIns="91425" lIns="91425" rIns="91425" tIns="91425"/>
          <a:lstStyle>
            <a:lvl1pPr lvl="0" rtl="0">
              <a:spcBef>
                <a:spcPts val="0"/>
              </a:spcBef>
              <a:buClr>
                <a:srgbClr val="295A87"/>
              </a:buClr>
              <a:buSzPct val="100000"/>
              <a:defRPr sz="3600">
                <a:solidFill>
                  <a:srgbClr val="295A87"/>
                </a:solidFill>
              </a:defRPr>
            </a:lvl1pPr>
            <a:lvl2pPr lvl="1" rtl="0">
              <a:spcBef>
                <a:spcPts val="0"/>
              </a:spcBef>
              <a:buSzPct val="100000"/>
              <a:defRPr sz="3600"/>
            </a:lvl2pPr>
            <a:lvl3pPr lvl="2" rtl="0">
              <a:spcBef>
                <a:spcPts val="0"/>
              </a:spcBef>
              <a:buSzPct val="100000"/>
              <a:defRPr sz="3600"/>
            </a:lvl3pPr>
            <a:lvl4pPr lvl="3" rtl="0">
              <a:spcBef>
                <a:spcPts val="0"/>
              </a:spcBef>
              <a:buSzPct val="100000"/>
              <a:defRPr sz="3600"/>
            </a:lvl4pPr>
            <a:lvl5pPr lvl="4" rtl="0">
              <a:spcBef>
                <a:spcPts val="0"/>
              </a:spcBef>
              <a:buSzPct val="100000"/>
              <a:defRPr sz="3600"/>
            </a:lvl5pPr>
            <a:lvl6pPr lvl="5" rtl="0">
              <a:spcBef>
                <a:spcPts val="0"/>
              </a:spcBef>
              <a:buSzPct val="100000"/>
              <a:defRPr sz="3600"/>
            </a:lvl6pPr>
            <a:lvl7pPr lvl="6" rtl="0">
              <a:spcBef>
                <a:spcPts val="0"/>
              </a:spcBef>
              <a:buSzPct val="100000"/>
              <a:defRPr sz="3600"/>
            </a:lvl7pPr>
            <a:lvl8pPr lvl="7" rtl="0">
              <a:spcBef>
                <a:spcPts val="0"/>
              </a:spcBef>
              <a:buSzPct val="100000"/>
              <a:defRPr sz="3600"/>
            </a:lvl8pPr>
            <a:lvl9pPr lvl="8" rtl="0">
              <a:spcBef>
                <a:spcPts val="0"/>
              </a:spcBef>
              <a:buSzPct val="100000"/>
              <a:defRPr sz="3600"/>
            </a:lvl9pPr>
          </a:lstStyle>
          <a:p/>
        </p:txBody>
      </p:sp>
      <p:sp>
        <p:nvSpPr>
          <p:cNvPr id="26" name="Shape 26"/>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bg>
      <p:bgPr>
        <a:solidFill>
          <a:srgbClr val="313131"/>
        </a:solidFill>
      </p:bgPr>
    </p:bg>
    <p:spTree>
      <p:nvGrpSpPr>
        <p:cNvPr id="27" name="Shape 27"/>
        <p:cNvGrpSpPr/>
        <p:nvPr/>
      </p:nvGrpSpPr>
      <p:grpSpPr>
        <a:xfrm>
          <a:off x="0" y="0"/>
          <a:ext cx="0" cy="0"/>
          <a:chOff x="0" y="0"/>
          <a:chExt cx="0" cy="0"/>
        </a:xfrm>
      </p:grpSpPr>
      <p:sp>
        <p:nvSpPr>
          <p:cNvPr id="28" name="Shape 28"/>
          <p:cNvSpPr txBox="1"/>
          <p:nvPr>
            <p:ph type="title"/>
          </p:nvPr>
        </p:nvSpPr>
        <p:spPr>
          <a:xfrm>
            <a:off x="311700" y="445025"/>
            <a:ext cx="8520600" cy="623400"/>
          </a:xfrm>
          <a:prstGeom prst="rect">
            <a:avLst/>
          </a:prstGeom>
        </p:spPr>
        <p:txBody>
          <a:bodyPr anchorCtr="0" anchor="t" bIns="91425" lIns="91425" rIns="91425" tIns="91425"/>
          <a:lstStyle>
            <a:lvl1pPr lvl="0">
              <a:spcBef>
                <a:spcPts val="0"/>
              </a:spcBef>
              <a:buClr>
                <a:srgbClr val="3E89CC"/>
              </a:buClr>
              <a:defRPr>
                <a:solidFill>
                  <a:srgbClr val="3E89CC"/>
                </a:solidFill>
              </a:defRPr>
            </a:lvl1pPr>
            <a:lvl2pPr lvl="1">
              <a:spcBef>
                <a:spcPts val="0"/>
              </a:spcBef>
              <a:buFont typeface="Open Sans"/>
              <a:defRPr>
                <a:latin typeface="Open Sans"/>
                <a:ea typeface="Open Sans"/>
                <a:cs typeface="Open Sans"/>
                <a:sym typeface="Open Sans"/>
              </a:defRPr>
            </a:lvl2pPr>
            <a:lvl3pPr lvl="2">
              <a:spcBef>
                <a:spcPts val="0"/>
              </a:spcBef>
              <a:buFont typeface="Open Sans"/>
              <a:defRPr>
                <a:latin typeface="Open Sans"/>
                <a:ea typeface="Open Sans"/>
                <a:cs typeface="Open Sans"/>
                <a:sym typeface="Open Sans"/>
              </a:defRPr>
            </a:lvl3pPr>
            <a:lvl4pPr lvl="3">
              <a:spcBef>
                <a:spcPts val="0"/>
              </a:spcBef>
              <a:buFont typeface="Open Sans"/>
              <a:defRPr>
                <a:latin typeface="Open Sans"/>
                <a:ea typeface="Open Sans"/>
                <a:cs typeface="Open Sans"/>
                <a:sym typeface="Open Sans"/>
              </a:defRPr>
            </a:lvl4pPr>
            <a:lvl5pPr lvl="4">
              <a:spcBef>
                <a:spcPts val="0"/>
              </a:spcBef>
              <a:buFont typeface="Open Sans"/>
              <a:defRPr>
                <a:latin typeface="Open Sans"/>
                <a:ea typeface="Open Sans"/>
                <a:cs typeface="Open Sans"/>
                <a:sym typeface="Open Sans"/>
              </a:defRPr>
            </a:lvl5pPr>
            <a:lvl6pPr lvl="5">
              <a:spcBef>
                <a:spcPts val="0"/>
              </a:spcBef>
              <a:buFont typeface="Open Sans"/>
              <a:defRPr>
                <a:latin typeface="Open Sans"/>
                <a:ea typeface="Open Sans"/>
                <a:cs typeface="Open Sans"/>
                <a:sym typeface="Open Sans"/>
              </a:defRPr>
            </a:lvl6pPr>
            <a:lvl7pPr lvl="6">
              <a:spcBef>
                <a:spcPts val="0"/>
              </a:spcBef>
              <a:buFont typeface="Open Sans"/>
              <a:defRPr>
                <a:latin typeface="Open Sans"/>
                <a:ea typeface="Open Sans"/>
                <a:cs typeface="Open Sans"/>
                <a:sym typeface="Open Sans"/>
              </a:defRPr>
            </a:lvl7pPr>
            <a:lvl8pPr lvl="7">
              <a:spcBef>
                <a:spcPts val="0"/>
              </a:spcBef>
              <a:buFont typeface="Open Sans"/>
              <a:defRPr>
                <a:latin typeface="Open Sans"/>
                <a:ea typeface="Open Sans"/>
                <a:cs typeface="Open Sans"/>
                <a:sym typeface="Open Sans"/>
              </a:defRPr>
            </a:lvl8pPr>
            <a:lvl9pPr lvl="8">
              <a:spcBef>
                <a:spcPts val="0"/>
              </a:spcBef>
              <a:buFont typeface="Open Sans"/>
              <a:defRPr>
                <a:latin typeface="Open Sans"/>
                <a:ea typeface="Open Sans"/>
                <a:cs typeface="Open Sans"/>
                <a:sym typeface="Open Sans"/>
              </a:defRPr>
            </a:lvl9pPr>
          </a:lstStyle>
          <a:p/>
        </p:txBody>
      </p:sp>
      <p:sp>
        <p:nvSpPr>
          <p:cNvPr id="29" name="Shape 29"/>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buClr>
                <a:srgbClr val="CCCCCC"/>
              </a:buClr>
              <a:defRPr>
                <a:solidFill>
                  <a:srgbClr val="CCCCCC"/>
                </a:solidFill>
              </a:defRPr>
            </a:lvl1pPr>
            <a:lvl2pPr lvl="1">
              <a:spcBef>
                <a:spcPts val="0"/>
              </a:spcBef>
              <a:buClr>
                <a:srgbClr val="CCCCCC"/>
              </a:buClr>
              <a:defRPr>
                <a:solidFill>
                  <a:srgbClr val="CCCCCC"/>
                </a:solidFill>
              </a:defRPr>
            </a:lvl2pPr>
            <a:lvl3pPr lvl="2">
              <a:spcBef>
                <a:spcPts val="0"/>
              </a:spcBef>
              <a:buClr>
                <a:srgbClr val="CCCCCC"/>
              </a:buClr>
              <a:defRPr>
                <a:solidFill>
                  <a:srgbClr val="CCCCCC"/>
                </a:solidFill>
              </a:defRPr>
            </a:lvl3pPr>
            <a:lvl4pPr lvl="3">
              <a:spcBef>
                <a:spcPts val="0"/>
              </a:spcBef>
              <a:buClr>
                <a:srgbClr val="CCCCCC"/>
              </a:buClr>
              <a:defRPr>
                <a:solidFill>
                  <a:srgbClr val="CCCCCC"/>
                </a:solidFill>
              </a:defRPr>
            </a:lvl4pPr>
            <a:lvl5pPr lvl="4">
              <a:spcBef>
                <a:spcPts val="0"/>
              </a:spcBef>
              <a:buClr>
                <a:srgbClr val="CCCCCC"/>
              </a:buClr>
              <a:defRPr>
                <a:solidFill>
                  <a:srgbClr val="CCCCCC"/>
                </a:solidFill>
              </a:defRPr>
            </a:lvl5pPr>
            <a:lvl6pPr lvl="5">
              <a:spcBef>
                <a:spcPts val="0"/>
              </a:spcBef>
              <a:buClr>
                <a:srgbClr val="CCCCCC"/>
              </a:buClr>
              <a:defRPr>
                <a:solidFill>
                  <a:srgbClr val="CCCCCC"/>
                </a:solidFill>
              </a:defRPr>
            </a:lvl6pPr>
            <a:lvl7pPr lvl="6">
              <a:spcBef>
                <a:spcPts val="0"/>
              </a:spcBef>
              <a:buClr>
                <a:srgbClr val="CCCCCC"/>
              </a:buClr>
              <a:defRPr>
                <a:solidFill>
                  <a:srgbClr val="CCCCCC"/>
                </a:solidFill>
              </a:defRPr>
            </a:lvl7pPr>
            <a:lvl8pPr lvl="7">
              <a:spcBef>
                <a:spcPts val="0"/>
              </a:spcBef>
              <a:buClr>
                <a:srgbClr val="CCCCCC"/>
              </a:buClr>
              <a:defRPr>
                <a:solidFill>
                  <a:srgbClr val="CCCCCC"/>
                </a:solidFill>
              </a:defRPr>
            </a:lvl8pPr>
            <a:lvl9pPr lvl="8">
              <a:spcBef>
                <a:spcPts val="0"/>
              </a:spcBef>
              <a:buClr>
                <a:srgbClr val="CCCCCC"/>
              </a:buClr>
              <a:defRPr>
                <a:solidFill>
                  <a:srgbClr val="CCCCCC"/>
                </a:solidFill>
              </a:defRPr>
            </a:lvl9pPr>
          </a:lstStyle>
          <a:p/>
        </p:txBody>
      </p:sp>
      <p:sp>
        <p:nvSpPr>
          <p:cNvPr id="30" name="Shape 3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body 1">
    <p:spTree>
      <p:nvGrpSpPr>
        <p:cNvPr id="31" name="Shape 31"/>
        <p:cNvGrpSpPr/>
        <p:nvPr/>
      </p:nvGrpSpPr>
      <p:grpSpPr>
        <a:xfrm>
          <a:off x="0" y="0"/>
          <a:ext cx="0" cy="0"/>
          <a:chOff x="0" y="0"/>
          <a:chExt cx="0" cy="0"/>
        </a:xfrm>
      </p:grpSpPr>
      <p:sp>
        <p:nvSpPr>
          <p:cNvPr id="32" name="Shape 32"/>
          <p:cNvSpPr txBox="1"/>
          <p:nvPr>
            <p:ph type="title"/>
          </p:nvPr>
        </p:nvSpPr>
        <p:spPr>
          <a:xfrm>
            <a:off x="311700" y="445025"/>
            <a:ext cx="8520600" cy="623400"/>
          </a:xfrm>
          <a:prstGeom prst="rect">
            <a:avLst/>
          </a:prstGeom>
        </p:spPr>
        <p:txBody>
          <a:bodyPr anchorCtr="0" anchor="t" bIns="91425" lIns="91425" rIns="91425" tIns="91425"/>
          <a:lstStyle>
            <a:lvl1pPr lvl="0" rtl="0">
              <a:spcBef>
                <a:spcPts val="0"/>
              </a:spcBef>
              <a:buClr>
                <a:srgbClr val="295A87"/>
              </a:buClr>
              <a:defRPr>
                <a:solidFill>
                  <a:srgbClr val="295A87"/>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 name="Shape 33"/>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4" name="Shape 3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623400"/>
          </a:xfrm>
          <a:prstGeom prst="rect">
            <a:avLst/>
          </a:prstGeom>
        </p:spPr>
        <p:txBody>
          <a:bodyPr anchorCtr="0" anchor="t" bIns="91425" lIns="91425" rIns="91425" tIns="91425"/>
          <a:lstStyle>
            <a:lvl1pPr lvl="0">
              <a:spcBef>
                <a:spcPts val="0"/>
              </a:spcBef>
              <a:buClr>
                <a:srgbClr val="295A87"/>
              </a:buClr>
              <a:defRPr>
                <a:solidFill>
                  <a:srgbClr val="295A87"/>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8" name="Shape 38"/>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9" name="Shape 3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0" name="Shape 40"/>
        <p:cNvGrpSpPr/>
        <p:nvPr/>
      </p:nvGrpSpPr>
      <p:grpSpPr>
        <a:xfrm>
          <a:off x="0" y="0"/>
          <a:ext cx="0" cy="0"/>
          <a:chOff x="0" y="0"/>
          <a:chExt cx="0" cy="0"/>
        </a:xfrm>
      </p:grpSpPr>
      <p:sp>
        <p:nvSpPr>
          <p:cNvPr id="41" name="Shape 41"/>
          <p:cNvSpPr txBox="1"/>
          <p:nvPr>
            <p:ph type="title"/>
          </p:nvPr>
        </p:nvSpPr>
        <p:spPr>
          <a:xfrm>
            <a:off x="311700" y="445025"/>
            <a:ext cx="8520600" cy="623400"/>
          </a:xfrm>
          <a:prstGeom prst="rect">
            <a:avLst/>
          </a:prstGeom>
        </p:spPr>
        <p:txBody>
          <a:bodyPr anchorCtr="0" anchor="t" bIns="91425" lIns="91425" rIns="91425" tIns="91425"/>
          <a:lstStyle>
            <a:lvl1pPr lvl="0">
              <a:spcBef>
                <a:spcPts val="0"/>
              </a:spcBef>
              <a:buClr>
                <a:srgbClr val="295A87"/>
              </a:buClr>
              <a:defRPr>
                <a:solidFill>
                  <a:srgbClr val="295A87"/>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2" name="Shape 42"/>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3" name="Shape 43"/>
        <p:cNvGrpSpPr/>
        <p:nvPr/>
      </p:nvGrpSpPr>
      <p:grpSpPr>
        <a:xfrm>
          <a:off x="0" y="0"/>
          <a:ext cx="0" cy="0"/>
          <a:chOff x="0" y="0"/>
          <a:chExt cx="0" cy="0"/>
        </a:xfrm>
      </p:grpSpPr>
      <p:sp>
        <p:nvSpPr>
          <p:cNvPr id="44" name="Shape 44"/>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Clr>
                <a:srgbClr val="295A87"/>
              </a:buClr>
              <a:buSzPct val="100000"/>
              <a:defRPr sz="2400">
                <a:solidFill>
                  <a:srgbClr val="295A87"/>
                </a:solidFill>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5" name="Shape 45"/>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6" name="Shape 46"/>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623400"/>
          </a:xfrm>
          <a:prstGeom prst="rect">
            <a:avLst/>
          </a:prstGeom>
          <a:noFill/>
          <a:ln>
            <a:noFill/>
          </a:ln>
        </p:spPr>
        <p:txBody>
          <a:bodyPr anchorCtr="0" anchor="t" bIns="91425" lIns="91425" rIns="91425" tIns="91425"/>
          <a:lstStyle>
            <a:lvl1pPr lvl="0">
              <a:spcBef>
                <a:spcPts val="0"/>
              </a:spcBef>
              <a:buClr>
                <a:srgbClr val="094781"/>
              </a:buClr>
              <a:buSzPct val="100000"/>
              <a:buFont typeface="Open Sans"/>
              <a:buNone/>
              <a:defRPr b="1" sz="3000">
                <a:solidFill>
                  <a:srgbClr val="094781"/>
                </a:solidFill>
                <a:latin typeface="Open Sans"/>
                <a:ea typeface="Open Sans"/>
                <a:cs typeface="Open Sans"/>
                <a:sym typeface="Open Sans"/>
              </a:defRPr>
            </a:lvl1pPr>
            <a:lvl2pPr lvl="1">
              <a:spcBef>
                <a:spcPts val="0"/>
              </a:spcBef>
              <a:buClr>
                <a:schemeClr val="dk2"/>
              </a:buClr>
              <a:buSzPct val="100000"/>
              <a:buFont typeface="Dosis"/>
              <a:buNone/>
              <a:defRPr b="1" sz="3000">
                <a:solidFill>
                  <a:schemeClr val="dk2"/>
                </a:solidFill>
                <a:latin typeface="Dosis"/>
                <a:ea typeface="Dosis"/>
                <a:cs typeface="Dosis"/>
                <a:sym typeface="Dosis"/>
              </a:defRPr>
            </a:lvl2pPr>
            <a:lvl3pPr lvl="2">
              <a:spcBef>
                <a:spcPts val="0"/>
              </a:spcBef>
              <a:buClr>
                <a:schemeClr val="dk2"/>
              </a:buClr>
              <a:buSzPct val="100000"/>
              <a:buFont typeface="Dosis"/>
              <a:buNone/>
              <a:defRPr b="1" sz="3000">
                <a:solidFill>
                  <a:schemeClr val="dk2"/>
                </a:solidFill>
                <a:latin typeface="Dosis"/>
                <a:ea typeface="Dosis"/>
                <a:cs typeface="Dosis"/>
                <a:sym typeface="Dosis"/>
              </a:defRPr>
            </a:lvl3pPr>
            <a:lvl4pPr lvl="3">
              <a:spcBef>
                <a:spcPts val="0"/>
              </a:spcBef>
              <a:buClr>
                <a:schemeClr val="dk2"/>
              </a:buClr>
              <a:buSzPct val="100000"/>
              <a:buFont typeface="Dosis"/>
              <a:buNone/>
              <a:defRPr b="1" sz="3000">
                <a:solidFill>
                  <a:schemeClr val="dk2"/>
                </a:solidFill>
                <a:latin typeface="Dosis"/>
                <a:ea typeface="Dosis"/>
                <a:cs typeface="Dosis"/>
                <a:sym typeface="Dosis"/>
              </a:defRPr>
            </a:lvl4pPr>
            <a:lvl5pPr lvl="4">
              <a:spcBef>
                <a:spcPts val="0"/>
              </a:spcBef>
              <a:buClr>
                <a:schemeClr val="dk2"/>
              </a:buClr>
              <a:buSzPct val="100000"/>
              <a:buFont typeface="Dosis"/>
              <a:buNone/>
              <a:defRPr b="1" sz="3000">
                <a:solidFill>
                  <a:schemeClr val="dk2"/>
                </a:solidFill>
                <a:latin typeface="Dosis"/>
                <a:ea typeface="Dosis"/>
                <a:cs typeface="Dosis"/>
                <a:sym typeface="Dosis"/>
              </a:defRPr>
            </a:lvl5pPr>
            <a:lvl6pPr lvl="5">
              <a:spcBef>
                <a:spcPts val="0"/>
              </a:spcBef>
              <a:buClr>
                <a:schemeClr val="dk2"/>
              </a:buClr>
              <a:buSzPct val="100000"/>
              <a:buFont typeface="Dosis"/>
              <a:buNone/>
              <a:defRPr b="1" sz="3000">
                <a:solidFill>
                  <a:schemeClr val="dk2"/>
                </a:solidFill>
                <a:latin typeface="Dosis"/>
                <a:ea typeface="Dosis"/>
                <a:cs typeface="Dosis"/>
                <a:sym typeface="Dosis"/>
              </a:defRPr>
            </a:lvl6pPr>
            <a:lvl7pPr lvl="6">
              <a:spcBef>
                <a:spcPts val="0"/>
              </a:spcBef>
              <a:buClr>
                <a:schemeClr val="dk2"/>
              </a:buClr>
              <a:buSzPct val="100000"/>
              <a:buFont typeface="Dosis"/>
              <a:buNone/>
              <a:defRPr b="1" sz="3000">
                <a:solidFill>
                  <a:schemeClr val="dk2"/>
                </a:solidFill>
                <a:latin typeface="Dosis"/>
                <a:ea typeface="Dosis"/>
                <a:cs typeface="Dosis"/>
                <a:sym typeface="Dosis"/>
              </a:defRPr>
            </a:lvl7pPr>
            <a:lvl8pPr lvl="7">
              <a:spcBef>
                <a:spcPts val="0"/>
              </a:spcBef>
              <a:buClr>
                <a:schemeClr val="dk2"/>
              </a:buClr>
              <a:buSzPct val="100000"/>
              <a:buFont typeface="Dosis"/>
              <a:buNone/>
              <a:defRPr b="1" sz="3000">
                <a:solidFill>
                  <a:schemeClr val="dk2"/>
                </a:solidFill>
                <a:latin typeface="Dosis"/>
                <a:ea typeface="Dosis"/>
                <a:cs typeface="Dosis"/>
                <a:sym typeface="Dosis"/>
              </a:defRPr>
            </a:lvl8pPr>
            <a:lvl9pPr lvl="8">
              <a:spcBef>
                <a:spcPts val="0"/>
              </a:spcBef>
              <a:buClr>
                <a:schemeClr val="dk2"/>
              </a:buClr>
              <a:buSzPct val="100000"/>
              <a:buFont typeface="Dosis"/>
              <a:buNone/>
              <a:defRPr b="1" sz="3000">
                <a:solidFill>
                  <a:schemeClr val="dk2"/>
                </a:solidFill>
                <a:latin typeface="Dosis"/>
                <a:ea typeface="Dosis"/>
                <a:cs typeface="Dosis"/>
                <a:sym typeface="Dosis"/>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Muli"/>
              <a:defRPr sz="1800">
                <a:solidFill>
                  <a:schemeClr val="lt2"/>
                </a:solidFill>
                <a:latin typeface="Muli"/>
                <a:ea typeface="Muli"/>
                <a:cs typeface="Muli"/>
                <a:sym typeface="Muli"/>
              </a:defRPr>
            </a:lvl1pPr>
            <a:lvl2pPr lvl="1">
              <a:lnSpc>
                <a:spcPct val="115000"/>
              </a:lnSpc>
              <a:spcBef>
                <a:spcPts val="0"/>
              </a:spcBef>
              <a:spcAft>
                <a:spcPts val="1600"/>
              </a:spcAft>
              <a:buClr>
                <a:schemeClr val="lt2"/>
              </a:buClr>
              <a:buFont typeface="Muli"/>
              <a:defRPr>
                <a:solidFill>
                  <a:schemeClr val="lt2"/>
                </a:solidFill>
                <a:latin typeface="Muli"/>
                <a:ea typeface="Muli"/>
                <a:cs typeface="Muli"/>
                <a:sym typeface="Muli"/>
              </a:defRPr>
            </a:lvl2pPr>
            <a:lvl3pPr lvl="2">
              <a:lnSpc>
                <a:spcPct val="115000"/>
              </a:lnSpc>
              <a:spcBef>
                <a:spcPts val="0"/>
              </a:spcBef>
              <a:spcAft>
                <a:spcPts val="1600"/>
              </a:spcAft>
              <a:buClr>
                <a:schemeClr val="lt2"/>
              </a:buClr>
              <a:buFont typeface="Muli"/>
              <a:defRPr>
                <a:solidFill>
                  <a:schemeClr val="lt2"/>
                </a:solidFill>
                <a:latin typeface="Muli"/>
                <a:ea typeface="Muli"/>
                <a:cs typeface="Muli"/>
                <a:sym typeface="Muli"/>
              </a:defRPr>
            </a:lvl3pPr>
            <a:lvl4pPr lvl="3">
              <a:lnSpc>
                <a:spcPct val="115000"/>
              </a:lnSpc>
              <a:spcBef>
                <a:spcPts val="0"/>
              </a:spcBef>
              <a:spcAft>
                <a:spcPts val="1600"/>
              </a:spcAft>
              <a:buClr>
                <a:schemeClr val="lt2"/>
              </a:buClr>
              <a:buFont typeface="Muli"/>
              <a:defRPr>
                <a:solidFill>
                  <a:schemeClr val="lt2"/>
                </a:solidFill>
                <a:latin typeface="Muli"/>
                <a:ea typeface="Muli"/>
                <a:cs typeface="Muli"/>
                <a:sym typeface="Muli"/>
              </a:defRPr>
            </a:lvl4pPr>
            <a:lvl5pPr lvl="4">
              <a:lnSpc>
                <a:spcPct val="115000"/>
              </a:lnSpc>
              <a:spcBef>
                <a:spcPts val="0"/>
              </a:spcBef>
              <a:spcAft>
                <a:spcPts val="1600"/>
              </a:spcAft>
              <a:buClr>
                <a:schemeClr val="lt2"/>
              </a:buClr>
              <a:buFont typeface="Muli"/>
              <a:defRPr>
                <a:solidFill>
                  <a:schemeClr val="lt2"/>
                </a:solidFill>
                <a:latin typeface="Muli"/>
                <a:ea typeface="Muli"/>
                <a:cs typeface="Muli"/>
                <a:sym typeface="Muli"/>
              </a:defRPr>
            </a:lvl5pPr>
            <a:lvl6pPr lvl="5">
              <a:lnSpc>
                <a:spcPct val="115000"/>
              </a:lnSpc>
              <a:spcBef>
                <a:spcPts val="0"/>
              </a:spcBef>
              <a:spcAft>
                <a:spcPts val="1600"/>
              </a:spcAft>
              <a:buClr>
                <a:schemeClr val="lt2"/>
              </a:buClr>
              <a:buFont typeface="Muli"/>
              <a:defRPr>
                <a:solidFill>
                  <a:schemeClr val="lt2"/>
                </a:solidFill>
                <a:latin typeface="Muli"/>
                <a:ea typeface="Muli"/>
                <a:cs typeface="Muli"/>
                <a:sym typeface="Muli"/>
              </a:defRPr>
            </a:lvl6pPr>
            <a:lvl7pPr lvl="6">
              <a:lnSpc>
                <a:spcPct val="115000"/>
              </a:lnSpc>
              <a:spcBef>
                <a:spcPts val="0"/>
              </a:spcBef>
              <a:spcAft>
                <a:spcPts val="1600"/>
              </a:spcAft>
              <a:buClr>
                <a:schemeClr val="lt2"/>
              </a:buClr>
              <a:buFont typeface="Muli"/>
              <a:defRPr>
                <a:solidFill>
                  <a:schemeClr val="lt2"/>
                </a:solidFill>
                <a:latin typeface="Muli"/>
                <a:ea typeface="Muli"/>
                <a:cs typeface="Muli"/>
                <a:sym typeface="Muli"/>
              </a:defRPr>
            </a:lvl7pPr>
            <a:lvl8pPr lvl="7">
              <a:lnSpc>
                <a:spcPct val="115000"/>
              </a:lnSpc>
              <a:spcBef>
                <a:spcPts val="0"/>
              </a:spcBef>
              <a:spcAft>
                <a:spcPts val="1600"/>
              </a:spcAft>
              <a:buClr>
                <a:schemeClr val="lt2"/>
              </a:buClr>
              <a:buFont typeface="Muli"/>
              <a:defRPr>
                <a:solidFill>
                  <a:schemeClr val="lt2"/>
                </a:solidFill>
                <a:latin typeface="Muli"/>
                <a:ea typeface="Muli"/>
                <a:cs typeface="Muli"/>
                <a:sym typeface="Muli"/>
              </a:defRPr>
            </a:lvl8pPr>
            <a:lvl9pPr lvl="8">
              <a:lnSpc>
                <a:spcPct val="115000"/>
              </a:lnSpc>
              <a:spcBef>
                <a:spcPts val="0"/>
              </a:spcBef>
              <a:spcAft>
                <a:spcPts val="1600"/>
              </a:spcAft>
              <a:buClr>
                <a:schemeClr val="lt2"/>
              </a:buClr>
              <a:buFont typeface="Muli"/>
              <a:defRPr>
                <a:solidFill>
                  <a:schemeClr val="lt2"/>
                </a:solidFill>
                <a:latin typeface="Muli"/>
                <a:ea typeface="Muli"/>
                <a:cs typeface="Muli"/>
                <a:sym typeface="Muli"/>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Dosis"/>
                <a:ea typeface="Dosis"/>
                <a:cs typeface="Dosis"/>
                <a:sym typeface="Dosi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623400"/>
          </a:xfrm>
          <a:prstGeom prst="rect">
            <a:avLst/>
          </a:prstGeom>
          <a:noFill/>
          <a:ln>
            <a:noFill/>
          </a:ln>
        </p:spPr>
        <p:txBody>
          <a:bodyPr anchorCtr="0" anchor="t" bIns="91425" lIns="91425" rIns="91425" tIns="91425"/>
          <a:lstStyle>
            <a:lvl1pPr lvl="0" rt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rtl="0">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rtl="0">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rtl="0">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rtl="0">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rtl="0">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rtl="0">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rtl="0">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rtl="0">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69" name="Shape 69"/>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lt2"/>
              </a:buClr>
              <a:buSzPct val="100000"/>
              <a:buFont typeface="Source Sans Pro"/>
              <a:defRPr sz="1800">
                <a:solidFill>
                  <a:schemeClr val="lt2"/>
                </a:solidFill>
                <a:latin typeface="Source Sans Pro"/>
                <a:ea typeface="Source Sans Pro"/>
                <a:cs typeface="Source Sans Pro"/>
                <a:sym typeface="Source Sans Pro"/>
              </a:defRPr>
            </a:lvl1pPr>
            <a:lvl2pPr lvl="1" rtl="0">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2pPr>
            <a:lvl3pPr lvl="2" rtl="0">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3pPr>
            <a:lvl4pPr lvl="3" rtl="0">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4pPr>
            <a:lvl5pPr lvl="4" rtl="0">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5pPr>
            <a:lvl6pPr lvl="5" rtl="0">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6pPr>
            <a:lvl7pPr lvl="6" rtl="0">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7pPr>
            <a:lvl8pPr lvl="7" rtl="0">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8pPr>
            <a:lvl9pPr lvl="8" rtl="0">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9pPr>
          </a:lstStyle>
          <a:p/>
        </p:txBody>
      </p:sp>
      <p:sp>
        <p:nvSpPr>
          <p:cNvPr id="70" name="Shape 70"/>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5.jp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07.png"/><Relationship Id="rId8" Type="http://schemas.openxmlformats.org/officeDocument/2006/relationships/image" Target="../media/image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09.png"/><Relationship Id="rId5" Type="http://schemas.openxmlformats.org/officeDocument/2006/relationships/image" Target="../media/image04.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06.png"/><Relationship Id="rId5" Type="http://schemas.openxmlformats.org/officeDocument/2006/relationships/image" Target="../media/image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5.jpg"/><Relationship Id="rId5" Type="http://schemas.openxmlformats.org/officeDocument/2006/relationships/image" Target="../media/image09.png"/><Relationship Id="rId6" Type="http://schemas.openxmlformats.org/officeDocument/2006/relationships/image" Target="../media/image0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04.png"/><Relationship Id="rId5" Type="http://schemas.openxmlformats.org/officeDocument/2006/relationships/image" Target="../media/image0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0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0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0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0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0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04.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twitter.com/sailorgeoffrey" TargetMode="External"/><Relationship Id="rId4" Type="http://schemas.openxmlformats.org/officeDocument/2006/relationships/hyperlink" Target="https://twitter.com/rickhig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06.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04.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0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04.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04.png"/><Relationship Id="rId6" Type="http://schemas.openxmlformats.org/officeDocument/2006/relationships/image" Target="../media/image0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0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0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0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0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0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0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0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0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40.png"/><Relationship Id="rId4" Type="http://schemas.openxmlformats.org/officeDocument/2006/relationships/image" Target="../media/image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0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0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0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0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image" Target="../media/image45.png"/><Relationship Id="rId4" Type="http://schemas.openxmlformats.org/officeDocument/2006/relationships/image" Target="../media/image0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04.png"/><Relationship Id="rId4" Type="http://schemas.openxmlformats.org/officeDocument/2006/relationships/image" Target="../media/image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03.png"/><Relationship Id="rId4" Type="http://schemas.openxmlformats.org/officeDocument/2006/relationships/image" Target="../media/image0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0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 Id="rId3"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 Id="rId3"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1" Type="http://schemas.openxmlformats.org/officeDocument/2006/relationships/hyperlink" Target="https://github.com/advantageous/reakt-cassandra" TargetMode="External"/><Relationship Id="rId10" Type="http://schemas.openxmlformats.org/officeDocument/2006/relationships/hyperlink" Target="https://github.com/advantageous/reakt-dynamo" TargetMode="External"/><Relationship Id="rId12" Type="http://schemas.openxmlformats.org/officeDocument/2006/relationships/hyperlink" Target="https://github.com/advantageous/reakt-kinesis" TargetMode="External"/><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hyperlink" Target="http://advantageous.github.io/qbit/" TargetMode="External"/><Relationship Id="rId4" Type="http://schemas.openxmlformats.org/officeDocument/2006/relationships/hyperlink" Target="https://github.com/advantageous/lokate" TargetMode="External"/><Relationship Id="rId9" Type="http://schemas.openxmlformats.org/officeDocument/2006/relationships/hyperlink" Target="https://github.com/advantageous/reakt-vertx" TargetMode="External"/><Relationship Id="rId5" Type="http://schemas.openxmlformats.org/officeDocument/2006/relationships/hyperlink" Target="https://github.com/advantageous/lokate-mesos" TargetMode="External"/><Relationship Id="rId6" Type="http://schemas.openxmlformats.org/officeDocument/2006/relationships/hyperlink" Target="http://advantageous.github.io/elekt/" TargetMode="External"/><Relationship Id="rId7" Type="http://schemas.openxmlformats.org/officeDocument/2006/relationships/hyperlink" Target="https://github.com/advantageous/elekt-consul" TargetMode="External"/><Relationship Id="rId8" Type="http://schemas.openxmlformats.org/officeDocument/2006/relationships/hyperlink" Target="https://github.com/advantageous/reakt-guava"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0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04.png"/><Relationship Id="rId4" Type="http://schemas.openxmlformats.org/officeDocument/2006/relationships/image" Target="../media/image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138550" y="606275"/>
            <a:ext cx="8767599" cy="3716699"/>
          </a:xfrm>
          <a:prstGeom prst="rect">
            <a:avLst/>
          </a:prstGeom>
          <a:noFill/>
          <a:ln cap="flat" cmpd="sng" w="9525">
            <a:solidFill>
              <a:srgbClr val="999999"/>
            </a:solidFill>
            <a:prstDash val="solid"/>
            <a:round/>
            <a:headEnd len="med" w="med" type="none"/>
            <a:tailEnd len="med" w="med" type="none"/>
          </a:ln>
        </p:spPr>
      </p:pic>
      <p:sp>
        <p:nvSpPr>
          <p:cNvPr id="121" name="Shape 12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Problem: Async Coordination is Tricky</a:t>
            </a:r>
          </a:p>
        </p:txBody>
      </p:sp>
      <p:sp>
        <p:nvSpPr>
          <p:cNvPr id="186" name="Shape 186"/>
          <p:cNvSpPr txBox="1"/>
          <p:nvPr>
            <p:ph idx="4294967295"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Results can comeback on foreign threads</a:t>
            </a:r>
          </a:p>
          <a:p>
            <a:pPr lvl="0">
              <a:spcBef>
                <a:spcPts val="0"/>
              </a:spcBef>
              <a:buNone/>
            </a:pPr>
            <a:r>
              <a:rPr lang="en"/>
              <a:t>Call several async services, one fails or times out? Now what?</a:t>
            </a:r>
          </a:p>
          <a:p>
            <a:pPr lvl="0">
              <a:spcBef>
                <a:spcPts val="0"/>
              </a:spcBef>
              <a:buNone/>
            </a:pPr>
            <a:r>
              <a:rPr lang="en"/>
              <a:t>Need to combine results of several calls before you can respond to the caller</a:t>
            </a:r>
          </a:p>
          <a:p>
            <a:pPr lvl="0">
              <a:spcBef>
                <a:spcPts val="0"/>
              </a:spcBef>
              <a:buNone/>
            </a:pPr>
            <a:r>
              <a:rPr lang="en"/>
              <a:t>What if a downstream service goes down?</a:t>
            </a:r>
          </a:p>
          <a:p>
            <a:pPr lvl="0">
              <a:spcBef>
                <a:spcPts val="0"/>
              </a:spcBef>
              <a:buNone/>
            </a:pPr>
            <a:r>
              <a:rPr lang="en"/>
              <a:t>What if your async handler throws an exception?</a:t>
            </a:r>
          </a:p>
          <a:p>
            <a:pPr lvl="0">
              <a:spcBef>
                <a:spcPts val="0"/>
              </a:spcBef>
              <a:buNone/>
            </a:pPr>
            <a:r>
              <a:rPr lang="en"/>
              <a:t>You can’t use a blocking future, or you will tie up the event handling thread</a:t>
            </a:r>
          </a:p>
          <a:p>
            <a:pPr lvl="0">
              <a:spcBef>
                <a:spcPts val="0"/>
              </a:spcBef>
              <a:buNone/>
            </a:pPr>
            <a:r>
              <a:rPr lang="en"/>
              <a:t>How do you test async services using a standard unit test framework?</a:t>
            </a:r>
          </a:p>
          <a:p>
            <a:pPr lvl="0">
              <a:spcBef>
                <a:spcPts val="0"/>
              </a:spcBef>
              <a:buNone/>
            </a:pPr>
            <a:r>
              <a:t/>
            </a:r>
            <a:endParaRPr/>
          </a:p>
        </p:txBody>
      </p:sp>
      <p:pic>
        <p:nvPicPr>
          <p:cNvPr id="187" name="Shape 187"/>
          <p:cNvPicPr preferRelativeResize="0"/>
          <p:nvPr/>
        </p:nvPicPr>
        <p:blipFill>
          <a:blip r:embed="rId3">
            <a:alphaModFix/>
          </a:blip>
          <a:stretch>
            <a:fillRect/>
          </a:stretch>
        </p:blipFill>
        <p:spPr>
          <a:xfrm>
            <a:off x="8657600" y="4714862"/>
            <a:ext cx="381000" cy="428625"/>
          </a:xfrm>
          <a:prstGeom prst="rect">
            <a:avLst/>
          </a:prstGeom>
          <a:noFill/>
          <a:ln>
            <a:noFill/>
          </a:ln>
        </p:spPr>
      </p:pic>
      <p:sp>
        <p:nvSpPr>
          <p:cNvPr id="188" name="Shape 18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Status</a:t>
            </a:r>
          </a:p>
        </p:txBody>
      </p:sp>
      <p:sp>
        <p:nvSpPr>
          <p:cNvPr id="194" name="Shape 194"/>
          <p:cNvSpPr txBox="1"/>
          <p:nvPr>
            <p:ph idx="4294967295"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We use it often. We like it. </a:t>
            </a:r>
          </a:p>
          <a:p>
            <a:pPr indent="-228600" lvl="0" marL="457200">
              <a:spcBef>
                <a:spcPts val="0"/>
              </a:spcBef>
            </a:pPr>
            <a:r>
              <a:rPr lang="en"/>
              <a:t>Integration libs for </a:t>
            </a:r>
            <a:r>
              <a:rPr b="1" i="1" lang="en"/>
              <a:t>Guava</a:t>
            </a:r>
            <a:r>
              <a:rPr lang="en"/>
              <a:t>, </a:t>
            </a:r>
            <a:r>
              <a:rPr b="1" i="1" lang="en"/>
              <a:t>Vert.x</a:t>
            </a:r>
            <a:r>
              <a:rPr lang="en"/>
              <a:t>, Netty (in the works), Kinesis, </a:t>
            </a:r>
            <a:r>
              <a:rPr b="1" i="1" lang="en"/>
              <a:t>Cassandra</a:t>
            </a:r>
            <a:r>
              <a:rPr lang="en"/>
              <a:t>, DynamoDB, etc.</a:t>
            </a:r>
          </a:p>
          <a:p>
            <a:pPr indent="-228600" lvl="0" marL="457200" rtl="0">
              <a:spcBef>
                <a:spcPts val="0"/>
              </a:spcBef>
            </a:pPr>
            <a:r>
              <a:rPr lang="en"/>
              <a:t>Write async call handling for </a:t>
            </a:r>
            <a:r>
              <a:rPr b="1" i="1" lang="en"/>
              <a:t>Lokate</a:t>
            </a:r>
            <a:r>
              <a:rPr lang="en"/>
              <a:t>, and </a:t>
            </a:r>
            <a:r>
              <a:rPr b="1" i="1" lang="en"/>
              <a:t>Elekt</a:t>
            </a:r>
          </a:p>
          <a:p>
            <a:pPr indent="-228600" lvl="0" marL="457200">
              <a:spcBef>
                <a:spcPts val="0"/>
              </a:spcBef>
            </a:pPr>
            <a:r>
              <a:rPr b="1" i="1" lang="en"/>
              <a:t>QBit</a:t>
            </a:r>
            <a:r>
              <a:rPr lang="en"/>
              <a:t> now uses it instead of its own callbacks and async coordination</a:t>
            </a:r>
          </a:p>
          <a:p>
            <a:pPr indent="-228600" lvl="0" marL="457200" rtl="0">
              <a:spcBef>
                <a:spcPts val="0"/>
              </a:spcBef>
            </a:pPr>
            <a:r>
              <a:rPr b="1" i="1" lang="en"/>
              <a:t>Version 3.1</a:t>
            </a:r>
            <a:r>
              <a:rPr lang="en"/>
              <a:t> has major stability improvements (a lot of work was done)</a:t>
            </a:r>
          </a:p>
          <a:p>
            <a:pPr indent="-228600" lvl="0" marL="457200" rtl="0">
              <a:spcBef>
                <a:spcPts val="0"/>
              </a:spcBef>
            </a:pPr>
            <a:r>
              <a:rPr b="1" i="1" lang="en"/>
              <a:t>Version 4 </a:t>
            </a:r>
            <a:r>
              <a:rPr lang="en"/>
              <a:t>- Major update to simplify and refine interfaces (after JavaOne)</a:t>
            </a:r>
          </a:p>
          <a:p>
            <a:pPr indent="-342900" lvl="1" marL="914400" rtl="0">
              <a:spcBef>
                <a:spcPts val="0"/>
              </a:spcBef>
              <a:buSzPct val="100000"/>
            </a:pPr>
            <a:r>
              <a:rPr lang="en" sz="1800"/>
              <a:t>Won’t change how it is used, but will clean up the interfaces and simplify them</a:t>
            </a:r>
          </a:p>
          <a:p>
            <a:pPr indent="-342900" lvl="1" marL="914400" rtl="0">
              <a:spcBef>
                <a:spcPts val="0"/>
              </a:spcBef>
              <a:buSzPct val="100000"/>
            </a:pPr>
            <a:r>
              <a:rPr lang="en" sz="1800"/>
              <a:t>Delayed until after JavaOne (this will be version 4)</a:t>
            </a:r>
          </a:p>
          <a:p>
            <a:pPr lvl="0">
              <a:spcBef>
                <a:spcPts val="0"/>
              </a:spcBef>
              <a:buNone/>
            </a:pPr>
            <a:r>
              <a:t/>
            </a:r>
            <a:endParaRPr/>
          </a:p>
        </p:txBody>
      </p:sp>
      <p:pic>
        <p:nvPicPr>
          <p:cNvPr id="195" name="Shape 195"/>
          <p:cNvPicPr preferRelativeResize="0"/>
          <p:nvPr/>
        </p:nvPicPr>
        <p:blipFill>
          <a:blip r:embed="rId3">
            <a:alphaModFix/>
          </a:blip>
          <a:stretch>
            <a:fillRect/>
          </a:stretch>
        </p:blipFill>
        <p:spPr>
          <a:xfrm>
            <a:off x="8703150" y="4651975"/>
            <a:ext cx="323850" cy="342900"/>
          </a:xfrm>
          <a:prstGeom prst="rect">
            <a:avLst/>
          </a:prstGeom>
          <a:noFill/>
          <a:ln>
            <a:noFill/>
          </a:ln>
        </p:spPr>
      </p:pic>
      <p:sp>
        <p:nvSpPr>
          <p:cNvPr id="196" name="Shape 196"/>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109950"/>
            <a:ext cx="8520600" cy="623400"/>
          </a:xfrm>
          <a:prstGeom prst="rect">
            <a:avLst/>
          </a:prstGeom>
        </p:spPr>
        <p:txBody>
          <a:bodyPr anchorCtr="0" anchor="t" bIns="91425" lIns="91425" rIns="91425" tIns="91425">
            <a:noAutofit/>
          </a:bodyPr>
          <a:lstStyle/>
          <a:p>
            <a:pPr lvl="0">
              <a:spcBef>
                <a:spcPts val="0"/>
              </a:spcBef>
              <a:buNone/>
            </a:pPr>
            <a:r>
              <a:rPr lang="en" sz="2400"/>
              <a:t>Open Source on GitHub - We use it</a:t>
            </a:r>
          </a:p>
        </p:txBody>
      </p:sp>
      <p:pic>
        <p:nvPicPr>
          <p:cNvPr id="202" name="Shape 202"/>
          <p:cNvPicPr preferRelativeResize="0"/>
          <p:nvPr/>
        </p:nvPicPr>
        <p:blipFill>
          <a:blip r:embed="rId3">
            <a:alphaModFix/>
          </a:blip>
          <a:stretch>
            <a:fillRect/>
          </a:stretch>
        </p:blipFill>
        <p:spPr>
          <a:xfrm>
            <a:off x="311700" y="780862"/>
            <a:ext cx="3764175" cy="3828074"/>
          </a:xfrm>
          <a:prstGeom prst="rect">
            <a:avLst/>
          </a:prstGeom>
          <a:noFill/>
          <a:ln cap="flat" cmpd="sng" w="9525">
            <a:solidFill>
              <a:srgbClr val="999999"/>
            </a:solidFill>
            <a:prstDash val="solid"/>
            <a:round/>
            <a:headEnd len="med" w="med" type="none"/>
            <a:tailEnd len="med" w="med" type="none"/>
          </a:ln>
        </p:spPr>
      </p:pic>
      <p:pic>
        <p:nvPicPr>
          <p:cNvPr id="203" name="Shape 203"/>
          <p:cNvPicPr preferRelativeResize="0"/>
          <p:nvPr/>
        </p:nvPicPr>
        <p:blipFill rotWithShape="1">
          <a:blip r:embed="rId4">
            <a:alphaModFix/>
          </a:blip>
          <a:srcRect b="9123" l="0" r="0" t="0"/>
          <a:stretch/>
        </p:blipFill>
        <p:spPr>
          <a:xfrm>
            <a:off x="6917175" y="780874"/>
            <a:ext cx="2147924" cy="3828049"/>
          </a:xfrm>
          <a:prstGeom prst="rect">
            <a:avLst/>
          </a:prstGeom>
          <a:noFill/>
          <a:ln cap="flat" cmpd="sng" w="9525">
            <a:solidFill>
              <a:srgbClr val="999999"/>
            </a:solidFill>
            <a:prstDash val="solid"/>
            <a:round/>
            <a:headEnd len="med" w="med" type="none"/>
            <a:tailEnd len="med" w="med" type="none"/>
          </a:ln>
        </p:spPr>
      </p:pic>
      <p:pic>
        <p:nvPicPr>
          <p:cNvPr id="204" name="Shape 204"/>
          <p:cNvPicPr preferRelativeResize="0"/>
          <p:nvPr/>
        </p:nvPicPr>
        <p:blipFill>
          <a:blip r:embed="rId5">
            <a:alphaModFix/>
          </a:blip>
          <a:stretch>
            <a:fillRect/>
          </a:stretch>
        </p:blipFill>
        <p:spPr>
          <a:xfrm>
            <a:off x="4114074" y="780874"/>
            <a:ext cx="2764900" cy="918938"/>
          </a:xfrm>
          <a:prstGeom prst="rect">
            <a:avLst/>
          </a:prstGeom>
          <a:noFill/>
          <a:ln cap="flat" cmpd="sng" w="9525">
            <a:solidFill>
              <a:srgbClr val="999999"/>
            </a:solidFill>
            <a:prstDash val="solid"/>
            <a:round/>
            <a:headEnd len="med" w="med" type="none"/>
            <a:tailEnd len="med" w="med" type="none"/>
          </a:ln>
        </p:spPr>
      </p:pic>
      <p:pic>
        <p:nvPicPr>
          <p:cNvPr id="205" name="Shape 205"/>
          <p:cNvPicPr preferRelativeResize="0"/>
          <p:nvPr/>
        </p:nvPicPr>
        <p:blipFill>
          <a:blip r:embed="rId6">
            <a:alphaModFix/>
          </a:blip>
          <a:stretch>
            <a:fillRect/>
          </a:stretch>
        </p:blipFill>
        <p:spPr>
          <a:xfrm>
            <a:off x="4114075" y="1739550"/>
            <a:ext cx="2764900" cy="1387674"/>
          </a:xfrm>
          <a:prstGeom prst="rect">
            <a:avLst/>
          </a:prstGeom>
          <a:noFill/>
          <a:ln cap="flat" cmpd="sng" w="9525">
            <a:solidFill>
              <a:srgbClr val="999999"/>
            </a:solidFill>
            <a:prstDash val="solid"/>
            <a:round/>
            <a:headEnd len="med" w="med" type="none"/>
            <a:tailEnd len="med" w="med" type="none"/>
          </a:ln>
        </p:spPr>
      </p:pic>
      <p:pic>
        <p:nvPicPr>
          <p:cNvPr id="206" name="Shape 206"/>
          <p:cNvPicPr preferRelativeResize="0"/>
          <p:nvPr/>
        </p:nvPicPr>
        <p:blipFill>
          <a:blip r:embed="rId7">
            <a:alphaModFix/>
          </a:blip>
          <a:stretch>
            <a:fillRect/>
          </a:stretch>
        </p:blipFill>
        <p:spPr>
          <a:xfrm>
            <a:off x="4114075" y="3166950"/>
            <a:ext cx="2764900" cy="1441974"/>
          </a:xfrm>
          <a:prstGeom prst="rect">
            <a:avLst/>
          </a:prstGeom>
          <a:noFill/>
          <a:ln cap="flat" cmpd="sng" w="9525">
            <a:solidFill>
              <a:srgbClr val="999999"/>
            </a:solidFill>
            <a:prstDash val="solid"/>
            <a:round/>
            <a:headEnd len="med" w="med" type="none"/>
            <a:tailEnd len="med" w="med" type="none"/>
          </a:ln>
        </p:spPr>
      </p:pic>
      <p:pic>
        <p:nvPicPr>
          <p:cNvPr id="207" name="Shape 207"/>
          <p:cNvPicPr preferRelativeResize="0"/>
          <p:nvPr/>
        </p:nvPicPr>
        <p:blipFill>
          <a:blip r:embed="rId8">
            <a:alphaModFix/>
          </a:blip>
          <a:stretch>
            <a:fillRect/>
          </a:stretch>
        </p:blipFill>
        <p:spPr>
          <a:xfrm>
            <a:off x="8782775" y="4724548"/>
            <a:ext cx="324525" cy="365099"/>
          </a:xfrm>
          <a:prstGeom prst="rect">
            <a:avLst/>
          </a:prstGeom>
          <a:noFill/>
          <a:ln>
            <a:noFill/>
          </a:ln>
        </p:spPr>
      </p:pic>
      <p:pic>
        <p:nvPicPr>
          <p:cNvPr descr="1097135_BLOGJPG_7N013841ED618942F (1).jpg" id="208" name="Shape 208"/>
          <p:cNvPicPr preferRelativeResize="0"/>
          <p:nvPr/>
        </p:nvPicPr>
        <p:blipFill>
          <a:blip r:embed="rId9">
            <a:alphaModFix/>
          </a:blip>
          <a:stretch>
            <a:fillRect/>
          </a:stretch>
        </p:blipFill>
        <p:spPr>
          <a:xfrm>
            <a:off x="2346300" y="1428075"/>
            <a:ext cx="4286250" cy="2533650"/>
          </a:xfrm>
          <a:prstGeom prst="rect">
            <a:avLst/>
          </a:prstGeom>
          <a:noFill/>
          <a:ln cap="flat" cmpd="sng" w="28575">
            <a:solidFill>
              <a:srgbClr val="999999"/>
            </a:solidFill>
            <a:prstDash val="solid"/>
            <a:round/>
            <a:headEnd len="med" w="med" type="none"/>
            <a:tailEnd len="med" w="med" type="none"/>
          </a:ln>
        </p:spPr>
      </p:pic>
      <p:sp>
        <p:nvSpPr>
          <p:cNvPr id="209" name="Shape 20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85875" y="1714500"/>
            <a:ext cx="8183700" cy="785700"/>
          </a:xfrm>
          <a:prstGeom prst="rect">
            <a:avLst/>
          </a:prstGeom>
        </p:spPr>
        <p:txBody>
          <a:bodyPr anchorCtr="0" anchor="b" bIns="91425" lIns="91425" rIns="91425" tIns="91425">
            <a:noAutofit/>
          </a:bodyPr>
          <a:lstStyle/>
          <a:p>
            <a:pPr lvl="0">
              <a:spcBef>
                <a:spcPts val="0"/>
              </a:spcBef>
              <a:buNone/>
            </a:pPr>
            <a:r>
              <a:rPr lang="en"/>
              <a:t>How we got here. Why Promises?</a:t>
            </a:r>
          </a:p>
        </p:txBody>
      </p:sp>
      <p:sp>
        <p:nvSpPr>
          <p:cNvPr id="215" name="Shape 2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Clr>
                <a:schemeClr val="dk2"/>
              </a:buClr>
              <a:buSzPct val="45833"/>
              <a:buFont typeface="Arial"/>
              <a:buNone/>
            </a:pPr>
            <a:r>
              <a:rPr lang="en" sz="2400"/>
              <a:t>Implementations of Reactor Pattern</a:t>
            </a:r>
          </a:p>
          <a:p>
            <a:pPr lvl="0">
              <a:spcBef>
                <a:spcPts val="0"/>
              </a:spcBef>
              <a:buClr>
                <a:schemeClr val="dk2"/>
              </a:buClr>
              <a:buSzPct val="45833"/>
              <a:buFont typeface="Arial"/>
              <a:buNone/>
            </a:pPr>
            <a:r>
              <a:t/>
            </a:r>
            <a:endParaRPr sz="2400"/>
          </a:p>
          <a:p>
            <a:pPr lvl="0">
              <a:spcBef>
                <a:spcPts val="0"/>
              </a:spcBef>
              <a:buNone/>
            </a:pPr>
            <a:r>
              <a:t/>
            </a:r>
            <a:endParaRPr sz="2400"/>
          </a:p>
        </p:txBody>
      </p:sp>
      <p:sp>
        <p:nvSpPr>
          <p:cNvPr id="221" name="Shape 221"/>
          <p:cNvSpPr txBox="1"/>
          <p:nvPr>
            <p:ph idx="4294967295" type="body"/>
          </p:nvPr>
        </p:nvSpPr>
        <p:spPr>
          <a:xfrm>
            <a:off x="311700" y="1068425"/>
            <a:ext cx="8520600" cy="3500400"/>
          </a:xfrm>
          <a:prstGeom prst="rect">
            <a:avLst/>
          </a:prstGeom>
        </p:spPr>
        <p:txBody>
          <a:bodyPr anchorCtr="0" anchor="t" bIns="91425" lIns="91425" rIns="91425" tIns="91425">
            <a:noAutofit/>
          </a:bodyPr>
          <a:lstStyle/>
          <a:p>
            <a:pPr indent="-228600" lvl="0" marL="457200">
              <a:spcBef>
                <a:spcPts val="0"/>
              </a:spcBef>
            </a:pPr>
            <a:r>
              <a:rPr lang="en"/>
              <a:t>Browser DOM model and client side JavaScript</a:t>
            </a:r>
          </a:p>
          <a:p>
            <a:pPr indent="-228600" lvl="0" marL="457200" rtl="0">
              <a:spcBef>
                <a:spcPts val="0"/>
              </a:spcBef>
            </a:pPr>
            <a:r>
              <a:rPr lang="en"/>
              <a:t>AWT/GTK+/Windows C API</a:t>
            </a:r>
          </a:p>
          <a:p>
            <a:pPr indent="-228600" lvl="0" marL="457200" rtl="0">
              <a:spcBef>
                <a:spcPts val="0"/>
              </a:spcBef>
            </a:pPr>
            <a:r>
              <a:rPr lang="en"/>
              <a:t>Twisted - Python</a:t>
            </a:r>
          </a:p>
          <a:p>
            <a:pPr indent="-228600" lvl="0" marL="457200" rtl="0">
              <a:spcBef>
                <a:spcPts val="0"/>
              </a:spcBef>
            </a:pPr>
            <a:r>
              <a:rPr lang="en"/>
              <a:t>Akka's I/O Layer Architecture</a:t>
            </a:r>
          </a:p>
          <a:p>
            <a:pPr indent="-228600" lvl="0" marL="457200" rtl="0">
              <a:spcBef>
                <a:spcPts val="0"/>
              </a:spcBef>
            </a:pPr>
            <a:r>
              <a:rPr lang="en"/>
              <a:t>Node.js - JavaScript</a:t>
            </a:r>
          </a:p>
          <a:p>
            <a:pPr indent="-228600" lvl="0" marL="457200" rtl="0">
              <a:spcBef>
                <a:spcPts val="0"/>
              </a:spcBef>
            </a:pPr>
            <a:r>
              <a:rPr b="1" i="1" lang="en"/>
              <a:t>Vert.x -  (Netty)</a:t>
            </a:r>
          </a:p>
          <a:p>
            <a:pPr indent="-228600" lvl="1" marL="914400">
              <a:spcBef>
                <a:spcPts val="0"/>
              </a:spcBef>
            </a:pPr>
            <a:r>
              <a:rPr b="1" i="1" lang="en"/>
              <a:t>Multi-Reactor pattern </a:t>
            </a:r>
          </a:p>
          <a:p>
            <a:pPr indent="-228600" lvl="0" marL="457200" rtl="0">
              <a:spcBef>
                <a:spcPts val="0"/>
              </a:spcBef>
            </a:pPr>
            <a:r>
              <a:rPr lang="en"/>
              <a:t>Spring 5 Reactor </a:t>
            </a:r>
          </a:p>
          <a:p>
            <a:pPr lvl="0" rtl="0">
              <a:spcBef>
                <a:spcPts val="0"/>
              </a:spcBef>
              <a:buNone/>
            </a:pPr>
            <a:r>
              <a:t/>
            </a:r>
            <a:endParaRPr/>
          </a:p>
          <a:p>
            <a:pPr lvl="0">
              <a:spcBef>
                <a:spcPts val="0"/>
              </a:spcBef>
              <a:buClr>
                <a:schemeClr val="dk2"/>
              </a:buClr>
              <a:buSzPct val="61111"/>
              <a:buFont typeface="Arial"/>
              <a:buNone/>
            </a:pPr>
            <a:r>
              <a:rPr lang="en"/>
              <a:t>Reactor pattern frameworks do well in the IO performance wars and are typically at the top of the </a:t>
            </a:r>
            <a:r>
              <a:rPr b="1" i="1" lang="en"/>
              <a:t>Techempower</a:t>
            </a:r>
            <a:r>
              <a:rPr lang="en"/>
              <a:t> benchmarks</a:t>
            </a:r>
          </a:p>
          <a:p>
            <a:pPr lvl="0">
              <a:spcBef>
                <a:spcPts val="0"/>
              </a:spcBef>
              <a:buNone/>
            </a:pPr>
            <a:r>
              <a:t/>
            </a:r>
            <a:endParaRPr/>
          </a:p>
        </p:txBody>
      </p:sp>
      <p:pic>
        <p:nvPicPr>
          <p:cNvPr id="222" name="Shape 222"/>
          <p:cNvPicPr preferRelativeResize="0"/>
          <p:nvPr/>
        </p:nvPicPr>
        <p:blipFill>
          <a:blip r:embed="rId3">
            <a:alphaModFix/>
          </a:blip>
          <a:stretch>
            <a:fillRect/>
          </a:stretch>
        </p:blipFill>
        <p:spPr>
          <a:xfrm>
            <a:off x="4933200" y="1488624"/>
            <a:ext cx="4014474" cy="1414024"/>
          </a:xfrm>
          <a:prstGeom prst="rect">
            <a:avLst/>
          </a:prstGeom>
          <a:noFill/>
          <a:ln cap="flat" cmpd="sng" w="9525">
            <a:solidFill>
              <a:srgbClr val="999999"/>
            </a:solidFill>
            <a:prstDash val="solid"/>
            <a:round/>
            <a:headEnd len="med" w="med" type="none"/>
            <a:tailEnd len="med" w="med" type="none"/>
          </a:ln>
        </p:spPr>
      </p:pic>
      <p:pic>
        <p:nvPicPr>
          <p:cNvPr id="223" name="Shape 223"/>
          <p:cNvPicPr preferRelativeResize="0"/>
          <p:nvPr/>
        </p:nvPicPr>
        <p:blipFill>
          <a:blip r:embed="rId4">
            <a:alphaModFix/>
          </a:blip>
          <a:stretch>
            <a:fillRect/>
          </a:stretch>
        </p:blipFill>
        <p:spPr>
          <a:xfrm>
            <a:off x="5052797" y="3145999"/>
            <a:ext cx="3354400" cy="771500"/>
          </a:xfrm>
          <a:prstGeom prst="rect">
            <a:avLst/>
          </a:prstGeom>
          <a:noFill/>
          <a:ln>
            <a:noFill/>
          </a:ln>
        </p:spPr>
      </p:pic>
      <p:pic>
        <p:nvPicPr>
          <p:cNvPr id="224" name="Shape 224"/>
          <p:cNvPicPr preferRelativeResize="0"/>
          <p:nvPr/>
        </p:nvPicPr>
        <p:blipFill>
          <a:blip r:embed="rId5">
            <a:alphaModFix/>
          </a:blip>
          <a:stretch>
            <a:fillRect/>
          </a:stretch>
        </p:blipFill>
        <p:spPr>
          <a:xfrm>
            <a:off x="8198325" y="4652912"/>
            <a:ext cx="323850" cy="342900"/>
          </a:xfrm>
          <a:prstGeom prst="rect">
            <a:avLst/>
          </a:prstGeom>
          <a:noFill/>
          <a:ln>
            <a:noFill/>
          </a:ln>
        </p:spPr>
      </p:pic>
      <p:sp>
        <p:nvSpPr>
          <p:cNvPr id="225" name="Shape 22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26" name="Shape 226"/>
          <p:cNvPicPr preferRelativeResize="0"/>
          <p:nvPr/>
        </p:nvPicPr>
        <p:blipFill>
          <a:blip r:embed="rId6">
            <a:alphaModFix/>
          </a:blip>
          <a:stretch>
            <a:fillRect/>
          </a:stretch>
        </p:blipFill>
        <p:spPr>
          <a:xfrm>
            <a:off x="4540500" y="1748986"/>
            <a:ext cx="4204574" cy="195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sz="2300"/>
              <a:t>Our experience with Async, Reactor Pattern, and Actors</a:t>
            </a:r>
          </a:p>
        </p:txBody>
      </p:sp>
      <p:sp>
        <p:nvSpPr>
          <p:cNvPr id="232" name="Shape 232"/>
          <p:cNvSpPr txBox="1"/>
          <p:nvPr>
            <p:ph idx="4294967295" type="body"/>
          </p:nvPr>
        </p:nvSpPr>
        <p:spPr>
          <a:xfrm>
            <a:off x="311700" y="1152475"/>
            <a:ext cx="6228899" cy="3416400"/>
          </a:xfrm>
          <a:prstGeom prst="rect">
            <a:avLst/>
          </a:prstGeom>
        </p:spPr>
        <p:txBody>
          <a:bodyPr anchorCtr="0" anchor="t" bIns="91425" lIns="91425" rIns="91425" tIns="91425">
            <a:noAutofit/>
          </a:bodyPr>
          <a:lstStyle/>
          <a:p>
            <a:pPr indent="-317500" lvl="0" marL="457200" rtl="0">
              <a:spcBef>
                <a:spcPts val="0"/>
              </a:spcBef>
              <a:buSzPct val="100000"/>
            </a:pPr>
            <a:r>
              <a:rPr lang="en" sz="1400"/>
              <a:t>Worked with </a:t>
            </a:r>
            <a:r>
              <a:rPr b="1" i="1" lang="en" sz="1400"/>
              <a:t>Actor system</a:t>
            </a:r>
            <a:r>
              <a:rPr lang="en" sz="1400"/>
              <a:t> / high-speed messaging / PoCs (2011)</a:t>
            </a:r>
          </a:p>
          <a:p>
            <a:pPr indent="-317500" lvl="0" marL="457200" rtl="0">
              <a:spcBef>
                <a:spcPts val="0"/>
              </a:spcBef>
              <a:buSzPct val="100000"/>
            </a:pPr>
            <a:r>
              <a:rPr lang="en" sz="1400"/>
              <a:t>Used </a:t>
            </a:r>
            <a:r>
              <a:rPr b="1" i="1" lang="en" sz="1400"/>
              <a:t>Vert.x</a:t>
            </a:r>
            <a:r>
              <a:rPr lang="en" sz="1400"/>
              <a:t>  to handle large amount of traffic on less resources (2012)</a:t>
            </a:r>
          </a:p>
          <a:p>
            <a:pPr indent="-317500" lvl="0" marL="457200" rtl="0">
              <a:spcBef>
                <a:spcPts val="0"/>
              </a:spcBef>
              <a:buSzPct val="100000"/>
            </a:pPr>
            <a:r>
              <a:rPr lang="en" sz="1400"/>
              <a:t>Wrote </a:t>
            </a:r>
            <a:r>
              <a:rPr b="1" i="1" lang="en" sz="1400"/>
              <a:t>QBit</a:t>
            </a:r>
            <a:r>
              <a:rPr lang="en" sz="1400"/>
              <a:t> to batch stream service calls to optimize thread-hand off and IO throughput (2013)</a:t>
            </a:r>
          </a:p>
          <a:p>
            <a:pPr indent="-317500" lvl="0" marL="457200" rtl="0">
              <a:spcBef>
                <a:spcPts val="0"/>
              </a:spcBef>
              <a:buSzPct val="100000"/>
            </a:pPr>
            <a:r>
              <a:rPr lang="en" sz="1400"/>
              <a:t>Needed high-speed call coordination for </a:t>
            </a:r>
            <a:r>
              <a:rPr b="1" i="1" lang="en" sz="1400"/>
              <a:t>OAuth rate limiter</a:t>
            </a:r>
            <a:r>
              <a:rPr lang="en" sz="1400"/>
              <a:t>  (2014)</a:t>
            </a:r>
          </a:p>
          <a:p>
            <a:pPr indent="-228600" lvl="1" marL="914400" rtl="0">
              <a:spcBef>
                <a:spcPts val="0"/>
              </a:spcBef>
            </a:pPr>
            <a:r>
              <a:rPr lang="en"/>
              <a:t>fronting many backend services </a:t>
            </a:r>
          </a:p>
          <a:p>
            <a:pPr indent="-228600" lvl="1" marL="914400" rtl="0">
              <a:spcBef>
                <a:spcPts val="0"/>
              </a:spcBef>
            </a:pPr>
            <a:r>
              <a:rPr lang="en"/>
              <a:t>Worked on QBit Reactor but interface was better than before but still too complicated</a:t>
            </a:r>
          </a:p>
          <a:p>
            <a:pPr indent="-317500" lvl="0" marL="457200" rtl="0">
              <a:spcBef>
                <a:spcPts val="0"/>
              </a:spcBef>
              <a:buSzPct val="100000"/>
            </a:pPr>
            <a:r>
              <a:rPr lang="en" sz="1400"/>
              <a:t>Worked on many microservices in 12 factor cloud env - lots of async call coordination and circuit breaker - lots of retries (2015)</a:t>
            </a:r>
          </a:p>
          <a:p>
            <a:pPr indent="-317500" lvl="0" marL="457200" rtl="0">
              <a:spcBef>
                <a:spcPts val="0"/>
              </a:spcBef>
              <a:buSzPct val="100000"/>
            </a:pPr>
            <a:r>
              <a:rPr lang="en" sz="1400"/>
              <a:t>Worked on Vert.x / QBit project / Node.js project (2016)</a:t>
            </a:r>
          </a:p>
          <a:p>
            <a:pPr indent="-228600" lvl="1" marL="914400" rtl="0">
              <a:spcBef>
                <a:spcPts val="0"/>
              </a:spcBef>
            </a:pPr>
            <a:r>
              <a:rPr lang="en"/>
              <a:t>Started using Node.js / JavaScript promises for client libs</a:t>
            </a:r>
          </a:p>
          <a:p>
            <a:pPr indent="-228600" lvl="1" marL="914400" rtl="0">
              <a:spcBef>
                <a:spcPts val="0"/>
              </a:spcBef>
            </a:pPr>
            <a:r>
              <a:rPr lang="en"/>
              <a:t>Nice abstraction for dealing with async service calls</a:t>
            </a:r>
          </a:p>
          <a:p>
            <a:pPr indent="-228600" lvl="1" marL="914400" rtl="0">
              <a:spcBef>
                <a:spcPts val="0"/>
              </a:spcBef>
            </a:pPr>
            <a:r>
              <a:rPr lang="en"/>
              <a:t>JS Promises were just right</a:t>
            </a:r>
          </a:p>
        </p:txBody>
      </p:sp>
      <p:pic>
        <p:nvPicPr>
          <p:cNvPr descr="three bears overlook a bed as ..." id="233" name="Shape 233"/>
          <p:cNvPicPr preferRelativeResize="0"/>
          <p:nvPr/>
        </p:nvPicPr>
        <p:blipFill>
          <a:blip r:embed="rId3">
            <a:alphaModFix amt="90000"/>
          </a:blip>
          <a:stretch>
            <a:fillRect/>
          </a:stretch>
        </p:blipFill>
        <p:spPr>
          <a:xfrm>
            <a:off x="6570553" y="1393475"/>
            <a:ext cx="2424173" cy="2934375"/>
          </a:xfrm>
          <a:prstGeom prst="rect">
            <a:avLst/>
          </a:prstGeom>
          <a:noFill/>
          <a:ln cap="flat" cmpd="sng" w="19050">
            <a:solidFill>
              <a:srgbClr val="999999"/>
            </a:solidFill>
            <a:prstDash val="solid"/>
            <a:round/>
            <a:headEnd len="med" w="med" type="none"/>
            <a:tailEnd len="med" w="med" type="none"/>
          </a:ln>
        </p:spPr>
      </p:pic>
      <p:pic>
        <p:nvPicPr>
          <p:cNvPr id="234" name="Shape 234"/>
          <p:cNvPicPr preferRelativeResize="0"/>
          <p:nvPr/>
        </p:nvPicPr>
        <p:blipFill>
          <a:blip r:embed="rId4">
            <a:alphaModFix/>
          </a:blip>
          <a:stretch>
            <a:fillRect/>
          </a:stretch>
        </p:blipFill>
        <p:spPr>
          <a:xfrm>
            <a:off x="8099700" y="4652887"/>
            <a:ext cx="381000" cy="428625"/>
          </a:xfrm>
          <a:prstGeom prst="rect">
            <a:avLst/>
          </a:prstGeom>
          <a:noFill/>
          <a:ln>
            <a:noFill/>
          </a:ln>
        </p:spPr>
      </p:pic>
      <p:pic>
        <p:nvPicPr>
          <p:cNvPr descr="Brace, Bit, Tools, Drill, ..." id="235" name="Shape 235"/>
          <p:cNvPicPr preferRelativeResize="0"/>
          <p:nvPr/>
        </p:nvPicPr>
        <p:blipFill>
          <a:blip r:embed="rId5">
            <a:alphaModFix/>
          </a:blip>
          <a:stretch>
            <a:fillRect/>
          </a:stretch>
        </p:blipFill>
        <p:spPr>
          <a:xfrm>
            <a:off x="8522175" y="4652925"/>
            <a:ext cx="541461" cy="360974"/>
          </a:xfrm>
          <a:prstGeom prst="rect">
            <a:avLst/>
          </a:prstGeom>
          <a:noFill/>
          <a:ln>
            <a:noFill/>
          </a:ln>
        </p:spPr>
      </p:pic>
      <p:sp>
        <p:nvSpPr>
          <p:cNvPr id="236" name="Shape 236"/>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Why async, responsive and reactive?</a:t>
            </a:r>
          </a:p>
        </p:txBody>
      </p:sp>
      <p:sp>
        <p:nvSpPr>
          <p:cNvPr id="242" name="Shape 24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Reactive Manifesto - what is it and why it matters</a:t>
            </a:r>
          </a:p>
          <a:p>
            <a:pPr lvl="0">
              <a:spcBef>
                <a:spcPts val="0"/>
              </a:spcBef>
              <a:buNone/>
            </a:pPr>
            <a:r>
              <a:rPr lang="en"/>
              <a:t>Reactor Pattern - Most common form of reactive programming, adopts Promises</a:t>
            </a:r>
          </a:p>
          <a:p>
            <a:pPr lvl="0">
              <a:spcBef>
                <a:spcPts val="0"/>
              </a:spcBef>
              <a:buNone/>
            </a:pPr>
            <a:r>
              <a:rPr lang="en"/>
              <a:t>Microservices </a:t>
            </a:r>
          </a:p>
          <a:p>
            <a:pPr lvl="0">
              <a:spcBef>
                <a:spcPts val="0"/>
              </a:spcBef>
              <a:buNone/>
            </a:pPr>
            <a:r>
              <a:rPr lang="en"/>
              <a:t>	Async programming prefered for resiliency </a:t>
            </a:r>
          </a:p>
          <a:p>
            <a:pPr lvl="0">
              <a:spcBef>
                <a:spcPts val="0"/>
              </a:spcBef>
              <a:buNone/>
            </a:pPr>
            <a:r>
              <a:rPr lang="en"/>
              <a:t>	Avoiding cascading failures (“</a:t>
            </a:r>
            <a:r>
              <a:rPr b="1" i="1" lang="en"/>
              <a:t>synchronous calls considered harmful</a:t>
            </a:r>
            <a:r>
              <a:rPr lang="en"/>
              <a:t>”)</a:t>
            </a:r>
          </a:p>
          <a:p>
            <a:pPr lvl="0">
              <a:spcBef>
                <a:spcPts val="0"/>
              </a:spcBef>
              <a:buNone/>
            </a:pPr>
            <a:r>
              <a:rPr lang="en"/>
              <a:t>Async programming is key: How do you manages async call coordination?</a:t>
            </a:r>
          </a:p>
          <a:p>
            <a:pPr lvl="0" rtl="0">
              <a:spcBef>
                <a:spcPts val="0"/>
              </a:spcBef>
              <a:buNone/>
            </a:pPr>
            <a:r>
              <a:t/>
            </a:r>
            <a:endParaRPr/>
          </a:p>
          <a:p>
            <a:pPr lvl="0">
              <a:spcBef>
                <a:spcPts val="0"/>
              </a:spcBef>
              <a:buNone/>
            </a:pPr>
            <a:r>
              <a:t/>
            </a:r>
            <a:endParaRPr/>
          </a:p>
        </p:txBody>
      </p:sp>
      <p:sp>
        <p:nvSpPr>
          <p:cNvPr id="243" name="Shape 2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44" name="Shape 244"/>
          <p:cNvPicPr preferRelativeResize="0"/>
          <p:nvPr/>
        </p:nvPicPr>
        <p:blipFill>
          <a:blip r:embed="rId3">
            <a:alphaModFix/>
          </a:blip>
          <a:stretch>
            <a:fillRect/>
          </a:stretch>
        </p:blipFill>
        <p:spPr>
          <a:xfrm>
            <a:off x="8099700" y="4652887"/>
            <a:ext cx="381000" cy="428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485875" y="1714500"/>
            <a:ext cx="8658000" cy="785700"/>
          </a:xfrm>
          <a:prstGeom prst="rect">
            <a:avLst/>
          </a:prstGeom>
        </p:spPr>
        <p:txBody>
          <a:bodyPr anchorCtr="0" anchor="b" bIns="91425" lIns="91425" rIns="91425" tIns="91425">
            <a:noAutofit/>
          </a:bodyPr>
          <a:lstStyle/>
          <a:p>
            <a:pPr lvl="0">
              <a:spcBef>
                <a:spcPts val="0"/>
              </a:spcBef>
              <a:buNone/>
            </a:pPr>
            <a:r>
              <a:rPr lang="en"/>
              <a:t>Why the Semantics of ES6 Promises?</a:t>
            </a:r>
          </a:p>
        </p:txBody>
      </p:sp>
      <p:sp>
        <p:nvSpPr>
          <p:cNvPr id="250" name="Shape 25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Reactor Pattern</a:t>
            </a:r>
          </a:p>
        </p:txBody>
      </p:sp>
      <p:sp>
        <p:nvSpPr>
          <p:cNvPr id="256" name="Shape 25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Reactor pattern: </a:t>
            </a:r>
          </a:p>
          <a:p>
            <a:pPr indent="-228600" lvl="0" marL="457200">
              <a:spcBef>
                <a:spcPts val="0"/>
              </a:spcBef>
            </a:pPr>
            <a:r>
              <a:rPr lang="en"/>
              <a:t>event-driven, </a:t>
            </a:r>
          </a:p>
          <a:p>
            <a:pPr indent="-228600" lvl="0" marL="457200">
              <a:spcBef>
                <a:spcPts val="0"/>
              </a:spcBef>
            </a:pPr>
            <a:r>
              <a:rPr lang="en"/>
              <a:t>handlers register for events, </a:t>
            </a:r>
          </a:p>
          <a:p>
            <a:pPr indent="-228600" lvl="0" marL="457200">
              <a:spcBef>
                <a:spcPts val="0"/>
              </a:spcBef>
            </a:pPr>
            <a:r>
              <a:rPr lang="en"/>
              <a:t>events can come from multiple sources, </a:t>
            </a:r>
          </a:p>
          <a:p>
            <a:pPr indent="-228600" lvl="0" marL="457200">
              <a:spcBef>
                <a:spcPts val="0"/>
              </a:spcBef>
            </a:pPr>
            <a:r>
              <a:rPr lang="en"/>
              <a:t>single-threaded system - for handling events</a:t>
            </a:r>
          </a:p>
          <a:p>
            <a:pPr indent="-228600" lvl="0" marL="457200">
              <a:spcBef>
                <a:spcPts val="0"/>
              </a:spcBef>
            </a:pPr>
            <a:r>
              <a:rPr lang="en"/>
              <a:t>handles multiple event loops </a:t>
            </a:r>
          </a:p>
          <a:p>
            <a:pPr indent="-228600" lvl="0" marL="457200" rtl="0">
              <a:spcBef>
                <a:spcPts val="0"/>
              </a:spcBef>
            </a:pPr>
            <a:r>
              <a:rPr lang="en"/>
              <a:t>Can aggregate events from other IO threads</a:t>
            </a:r>
          </a:p>
          <a:p>
            <a:pPr lvl="0" rtl="0">
              <a:spcBef>
                <a:spcPts val="0"/>
              </a:spcBef>
              <a:buNone/>
            </a:pPr>
            <a:r>
              <a:rPr lang="en"/>
              <a:t>What is the most popular </a:t>
            </a:r>
            <a:r>
              <a:rPr b="1" i="1" lang="en"/>
              <a:t>Reactor Pattern ecosystem</a:t>
            </a:r>
            <a:r>
              <a:rPr lang="en"/>
              <a:t>? </a:t>
            </a:r>
            <a:r>
              <a:rPr b="1" i="1" lang="en"/>
              <a:t>Oldest</a:t>
            </a:r>
            <a:r>
              <a:rPr lang="en"/>
              <a:t>? </a:t>
            </a:r>
            <a:r>
              <a:rPr b="1" i="1" lang="en"/>
              <a:t>Most common</a:t>
            </a:r>
            <a:r>
              <a:rPr lang="en"/>
              <a:t>? Who has to live, breathe and sleep async calls? What do they use? Most popular Java one?</a:t>
            </a:r>
          </a:p>
          <a:p>
            <a:pPr lvl="0">
              <a:spcBef>
                <a:spcPts val="0"/>
              </a:spcBef>
              <a:buNone/>
            </a:pPr>
            <a:r>
              <a:t/>
            </a:r>
            <a:endParaRPr/>
          </a:p>
          <a:p>
            <a:pPr lvl="0">
              <a:spcBef>
                <a:spcPts val="0"/>
              </a:spcBef>
              <a:buNone/>
            </a:pPr>
            <a:r>
              <a:t/>
            </a:r>
            <a:endParaRPr/>
          </a:p>
          <a:p>
            <a:pPr lvl="0">
              <a:spcBef>
                <a:spcPts val="0"/>
              </a:spcBef>
              <a:buNone/>
            </a:pPr>
            <a:r>
              <a:t/>
            </a:r>
            <a:endParaRPr/>
          </a:p>
        </p:txBody>
      </p:sp>
      <p:pic>
        <p:nvPicPr>
          <p:cNvPr descr="Node.js logo.svg" id="257" name="Shape 257"/>
          <p:cNvPicPr preferRelativeResize="0"/>
          <p:nvPr/>
        </p:nvPicPr>
        <p:blipFill>
          <a:blip r:embed="rId3">
            <a:alphaModFix/>
          </a:blip>
          <a:stretch>
            <a:fillRect/>
          </a:stretch>
        </p:blipFill>
        <p:spPr>
          <a:xfrm>
            <a:off x="5938999" y="445025"/>
            <a:ext cx="2222100" cy="1362150"/>
          </a:xfrm>
          <a:prstGeom prst="rect">
            <a:avLst/>
          </a:prstGeom>
          <a:noFill/>
          <a:ln>
            <a:noFill/>
          </a:ln>
        </p:spPr>
      </p:pic>
      <p:pic>
        <p:nvPicPr>
          <p:cNvPr descr="... javascript-logo | by ..." id="258" name="Shape 258"/>
          <p:cNvPicPr preferRelativeResize="0"/>
          <p:nvPr/>
        </p:nvPicPr>
        <p:blipFill>
          <a:blip r:embed="rId4">
            <a:alphaModFix/>
          </a:blip>
          <a:stretch>
            <a:fillRect/>
          </a:stretch>
        </p:blipFill>
        <p:spPr>
          <a:xfrm>
            <a:off x="6918950" y="1903000"/>
            <a:ext cx="1845274" cy="1845274"/>
          </a:xfrm>
          <a:prstGeom prst="rect">
            <a:avLst/>
          </a:prstGeom>
          <a:noFill/>
          <a:ln>
            <a:noFill/>
          </a:ln>
        </p:spPr>
      </p:pic>
      <p:pic>
        <p:nvPicPr>
          <p:cNvPr id="259" name="Shape 259"/>
          <p:cNvPicPr preferRelativeResize="0"/>
          <p:nvPr/>
        </p:nvPicPr>
        <p:blipFill>
          <a:blip r:embed="rId5">
            <a:alphaModFix/>
          </a:blip>
          <a:stretch>
            <a:fillRect/>
          </a:stretch>
        </p:blipFill>
        <p:spPr>
          <a:xfrm>
            <a:off x="4427800" y="4432574"/>
            <a:ext cx="2924524" cy="672649"/>
          </a:xfrm>
          <a:prstGeom prst="rect">
            <a:avLst/>
          </a:prstGeom>
          <a:noFill/>
          <a:ln cap="flat" cmpd="sng" w="9525">
            <a:solidFill>
              <a:schemeClr val="dk2"/>
            </a:solidFill>
            <a:prstDash val="solid"/>
            <a:round/>
            <a:headEnd len="med" w="med" type="none"/>
            <a:tailEnd len="med" w="med" type="none"/>
          </a:ln>
        </p:spPr>
      </p:pic>
      <p:pic>
        <p:nvPicPr>
          <p:cNvPr id="260" name="Shape 260"/>
          <p:cNvPicPr preferRelativeResize="0"/>
          <p:nvPr/>
        </p:nvPicPr>
        <p:blipFill>
          <a:blip r:embed="rId6">
            <a:alphaModFix/>
          </a:blip>
          <a:stretch>
            <a:fillRect/>
          </a:stretch>
        </p:blipFill>
        <p:spPr>
          <a:xfrm>
            <a:off x="8198325" y="4652912"/>
            <a:ext cx="323850" cy="342900"/>
          </a:xfrm>
          <a:prstGeom prst="rect">
            <a:avLst/>
          </a:prstGeom>
          <a:noFill/>
          <a:ln>
            <a:noFill/>
          </a:ln>
        </p:spPr>
      </p:pic>
      <p:sp>
        <p:nvSpPr>
          <p:cNvPr id="261" name="Shape 26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Promise from most popular Reactor system</a:t>
            </a:r>
          </a:p>
        </p:txBody>
      </p:sp>
      <p:sp>
        <p:nvSpPr>
          <p:cNvPr id="267" name="Shape 267"/>
          <p:cNvSpPr txBox="1"/>
          <p:nvPr>
            <p:ph idx="4294967295" type="body"/>
          </p:nvPr>
        </p:nvSpPr>
        <p:spPr>
          <a:xfrm>
            <a:off x="311700" y="1068425"/>
            <a:ext cx="8520600" cy="3674700"/>
          </a:xfrm>
          <a:prstGeom prst="rect">
            <a:avLst/>
          </a:prstGeom>
        </p:spPr>
        <p:txBody>
          <a:bodyPr anchorCtr="0" anchor="t" bIns="91425" lIns="91425" rIns="91425" tIns="91425">
            <a:noAutofit/>
          </a:bodyPr>
          <a:lstStyle/>
          <a:p>
            <a:pPr lvl="0">
              <a:spcBef>
                <a:spcPts val="0"/>
              </a:spcBef>
              <a:buNone/>
            </a:pPr>
            <a:r>
              <a:rPr lang="en" sz="1400"/>
              <a:t>AHA : This looks nice and makes sense</a:t>
            </a:r>
          </a:p>
          <a:p>
            <a:pPr lvl="0">
              <a:spcBef>
                <a:spcPts val="0"/>
              </a:spcBef>
              <a:buNone/>
            </a:pPr>
            <a:r>
              <a:rPr lang="en" sz="1400"/>
              <a:t>JS client side most popular reactor pattern of all time</a:t>
            </a:r>
          </a:p>
          <a:p>
            <a:pPr lvl="0">
              <a:spcBef>
                <a:spcPts val="0"/>
              </a:spcBef>
              <a:buNone/>
            </a:pPr>
            <a:r>
              <a:rPr lang="en" sz="1400"/>
              <a:t>	What does JavaScript use to simplify async callback coordination?</a:t>
            </a:r>
          </a:p>
          <a:p>
            <a:pPr lvl="0">
              <a:spcBef>
                <a:spcPts val="0"/>
              </a:spcBef>
              <a:buNone/>
            </a:pPr>
            <a:r>
              <a:rPr lang="en" sz="1400"/>
              <a:t>	</a:t>
            </a:r>
            <a:r>
              <a:rPr b="1" i="1" lang="en" sz="1400"/>
              <a:t>Promises</a:t>
            </a:r>
            <a:r>
              <a:rPr lang="en" sz="1400"/>
              <a:t>!</a:t>
            </a:r>
          </a:p>
          <a:p>
            <a:pPr lvl="0">
              <a:spcBef>
                <a:spcPts val="0"/>
              </a:spcBef>
              <a:buNone/>
            </a:pPr>
            <a:r>
              <a:rPr lang="en" sz="1400"/>
              <a:t>Node.js </a:t>
            </a:r>
          </a:p>
          <a:p>
            <a:pPr lvl="0">
              <a:spcBef>
                <a:spcPts val="0"/>
              </a:spcBef>
              <a:buNone/>
            </a:pPr>
            <a:r>
              <a:rPr lang="en" sz="1400"/>
              <a:t>	Most popular server-side reactor pattern, and growing</a:t>
            </a:r>
          </a:p>
          <a:p>
            <a:pPr lvl="0">
              <a:spcBef>
                <a:spcPts val="0"/>
              </a:spcBef>
              <a:buNone/>
            </a:pPr>
            <a:r>
              <a:rPr lang="en" sz="1400"/>
              <a:t>	What does JavaScript use to simplify async callback coordination?</a:t>
            </a:r>
          </a:p>
          <a:p>
            <a:pPr lvl="0">
              <a:spcBef>
                <a:spcPts val="0"/>
              </a:spcBef>
              <a:buNone/>
            </a:pPr>
            <a:r>
              <a:rPr lang="en" sz="1400"/>
              <a:t>	</a:t>
            </a:r>
            <a:r>
              <a:rPr b="1" i="1" lang="en" sz="1400"/>
              <a:t>Promises</a:t>
            </a:r>
            <a:r>
              <a:rPr lang="en" sz="1400"/>
              <a:t>!</a:t>
            </a:r>
          </a:p>
          <a:p>
            <a:pPr lvl="0">
              <a:spcBef>
                <a:spcPts val="0"/>
              </a:spcBef>
              <a:buNone/>
            </a:pPr>
            <a:r>
              <a:rPr lang="en" sz="1400"/>
              <a:t>Reakt was born!</a:t>
            </a:r>
          </a:p>
        </p:txBody>
      </p:sp>
      <p:pic>
        <p:nvPicPr>
          <p:cNvPr id="268" name="Shape 268"/>
          <p:cNvPicPr preferRelativeResize="0"/>
          <p:nvPr/>
        </p:nvPicPr>
        <p:blipFill>
          <a:blip r:embed="rId3">
            <a:alphaModFix/>
          </a:blip>
          <a:stretch>
            <a:fillRect/>
          </a:stretch>
        </p:blipFill>
        <p:spPr>
          <a:xfrm>
            <a:off x="8198325" y="4652912"/>
            <a:ext cx="323850" cy="342900"/>
          </a:xfrm>
          <a:prstGeom prst="rect">
            <a:avLst/>
          </a:prstGeom>
          <a:noFill/>
          <a:ln>
            <a:noFill/>
          </a:ln>
        </p:spPr>
      </p:pic>
      <p:sp>
        <p:nvSpPr>
          <p:cNvPr id="269" name="Shape 26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ctrTitle"/>
          </p:nvPr>
        </p:nvSpPr>
        <p:spPr>
          <a:xfrm>
            <a:off x="485875" y="264475"/>
            <a:ext cx="8183700" cy="1473600"/>
          </a:xfrm>
          <a:prstGeom prst="rect">
            <a:avLst/>
          </a:prstGeom>
        </p:spPr>
        <p:txBody>
          <a:bodyPr anchorCtr="0" anchor="b" bIns="91425" lIns="91425" rIns="91425" tIns="91425">
            <a:noAutofit/>
          </a:bodyPr>
          <a:lstStyle/>
          <a:p>
            <a:pPr lvl="0">
              <a:spcBef>
                <a:spcPts val="0"/>
              </a:spcBef>
              <a:buNone/>
            </a:pPr>
            <a:r>
              <a:rPr lang="en"/>
              <a:t>Reactive Java: Promises and Streams with Reakt</a:t>
            </a:r>
          </a:p>
        </p:txBody>
      </p:sp>
      <p:sp>
        <p:nvSpPr>
          <p:cNvPr id="127" name="Shape 127"/>
          <p:cNvSpPr txBox="1"/>
          <p:nvPr>
            <p:ph idx="1" type="subTitle"/>
          </p:nvPr>
        </p:nvSpPr>
        <p:spPr>
          <a:xfrm>
            <a:off x="485875" y="1738075"/>
            <a:ext cx="8183700" cy="861000"/>
          </a:xfrm>
          <a:prstGeom prst="rect">
            <a:avLst/>
          </a:prstGeom>
        </p:spPr>
        <p:txBody>
          <a:bodyPr anchorCtr="0" anchor="t" bIns="91425" lIns="91425" rIns="91425" tIns="91425">
            <a:noAutofit/>
          </a:bodyPr>
          <a:lstStyle/>
          <a:p>
            <a:pPr lvl="0">
              <a:spcBef>
                <a:spcPts val="0"/>
              </a:spcBef>
              <a:buNone/>
            </a:pPr>
            <a:r>
              <a:rPr lang="en"/>
              <a:t>Geoff Chandler and Rick Hightower</a:t>
            </a:r>
          </a:p>
        </p:txBody>
      </p:sp>
      <p:sp>
        <p:nvSpPr>
          <p:cNvPr id="128" name="Shape 12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AHA Moment!</a:t>
            </a:r>
          </a:p>
        </p:txBody>
      </p:sp>
      <p:sp>
        <p:nvSpPr>
          <p:cNvPr id="275" name="Shape 27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a:spcBef>
                <a:spcPts val="0"/>
              </a:spcBef>
              <a:buSzPct val="100000"/>
            </a:pPr>
            <a:r>
              <a:rPr lang="en" sz="2400"/>
              <a:t>Wrote client libs in Java with Reakt Promises and ES6 (JavaScript) w</a:t>
            </a:r>
            <a:r>
              <a:rPr lang="en" sz="2400"/>
              <a:t>ith/</a:t>
            </a:r>
            <a:r>
              <a:rPr lang="en" sz="2400"/>
              <a:t>Promises</a:t>
            </a:r>
          </a:p>
          <a:p>
            <a:pPr indent="-381000" lvl="0" marL="457200">
              <a:spcBef>
                <a:spcPts val="0"/>
              </a:spcBef>
              <a:buSzPct val="100000"/>
            </a:pPr>
            <a:r>
              <a:rPr lang="en" sz="2400"/>
              <a:t>Code looked very similar </a:t>
            </a:r>
          </a:p>
          <a:p>
            <a:pPr indent="-381000" lvl="0" marL="457200">
              <a:spcBef>
                <a:spcPts val="0"/>
              </a:spcBef>
              <a:buSzPct val="100000"/>
            </a:pPr>
            <a:r>
              <a:rPr lang="en" sz="2400"/>
              <a:t>Semantics were same</a:t>
            </a:r>
          </a:p>
          <a:p>
            <a:pPr indent="-381000" lvl="0" marL="457200" rtl="0">
              <a:spcBef>
                <a:spcPts val="0"/>
              </a:spcBef>
              <a:buSzPct val="100000"/>
            </a:pPr>
            <a:r>
              <a:rPr lang="en" sz="2400"/>
              <a:t>Slight syntactic differences</a:t>
            </a:r>
          </a:p>
          <a:p>
            <a:pPr indent="-381000" lvl="0" marL="457200" rtl="0">
              <a:spcBef>
                <a:spcPts val="0"/>
              </a:spcBef>
              <a:buSzPct val="100000"/>
            </a:pPr>
            <a:r>
              <a:rPr lang="en" sz="2400"/>
              <a:t>“Wow!” That is clean</a:t>
            </a:r>
          </a:p>
          <a:p>
            <a:pPr indent="-381000" lvl="0" marL="457200">
              <a:spcBef>
                <a:spcPts val="0"/>
              </a:spcBef>
              <a:buSzPct val="100000"/>
            </a:pPr>
            <a:r>
              <a:rPr lang="en" sz="2400"/>
              <a:t>Hard to look at old way</a:t>
            </a:r>
          </a:p>
          <a:p>
            <a:pPr lvl="0">
              <a:spcBef>
                <a:spcPts val="0"/>
              </a:spcBef>
              <a:buNone/>
            </a:pPr>
            <a:r>
              <a:t/>
            </a:r>
            <a:endParaRPr/>
          </a:p>
          <a:p>
            <a:pPr lvl="0">
              <a:spcBef>
                <a:spcPts val="0"/>
              </a:spcBef>
              <a:buNone/>
            </a:pPr>
            <a:r>
              <a:t/>
            </a:r>
            <a:endParaRPr/>
          </a:p>
        </p:txBody>
      </p:sp>
      <p:pic>
        <p:nvPicPr>
          <p:cNvPr descr="Other resolutions: 320 × 150 ..." id="276" name="Shape 276"/>
          <p:cNvPicPr preferRelativeResize="0"/>
          <p:nvPr/>
        </p:nvPicPr>
        <p:blipFill>
          <a:blip r:embed="rId3">
            <a:alphaModFix/>
          </a:blip>
          <a:stretch>
            <a:fillRect/>
          </a:stretch>
        </p:blipFill>
        <p:spPr>
          <a:xfrm>
            <a:off x="5441199" y="3062122"/>
            <a:ext cx="2586773" cy="1212550"/>
          </a:xfrm>
          <a:prstGeom prst="rect">
            <a:avLst/>
          </a:prstGeom>
          <a:noFill/>
          <a:ln cap="flat" cmpd="sng" w="9525">
            <a:solidFill>
              <a:srgbClr val="000000"/>
            </a:solidFill>
            <a:prstDash val="solid"/>
            <a:round/>
            <a:headEnd len="med" w="med" type="none"/>
            <a:tailEnd len="med" w="med" type="none"/>
          </a:ln>
        </p:spPr>
      </p:pic>
      <p:pic>
        <p:nvPicPr>
          <p:cNvPr id="277" name="Shape 277"/>
          <p:cNvPicPr preferRelativeResize="0"/>
          <p:nvPr/>
        </p:nvPicPr>
        <p:blipFill>
          <a:blip r:embed="rId4">
            <a:alphaModFix/>
          </a:blip>
          <a:stretch>
            <a:fillRect/>
          </a:stretch>
        </p:blipFill>
        <p:spPr>
          <a:xfrm>
            <a:off x="8122125" y="4652912"/>
            <a:ext cx="323850" cy="342900"/>
          </a:xfrm>
          <a:prstGeom prst="rect">
            <a:avLst/>
          </a:prstGeom>
          <a:noFill/>
          <a:ln>
            <a:noFill/>
          </a:ln>
        </p:spPr>
      </p:pic>
      <p:pic>
        <p:nvPicPr>
          <p:cNvPr descr="Brace, Bit, Tools, Drill, ..." id="278" name="Shape 278"/>
          <p:cNvPicPr preferRelativeResize="0"/>
          <p:nvPr/>
        </p:nvPicPr>
        <p:blipFill>
          <a:blip r:embed="rId5">
            <a:alphaModFix/>
          </a:blip>
          <a:stretch>
            <a:fillRect/>
          </a:stretch>
        </p:blipFill>
        <p:spPr>
          <a:xfrm>
            <a:off x="8522175" y="4652925"/>
            <a:ext cx="541461" cy="360974"/>
          </a:xfrm>
          <a:prstGeom prst="rect">
            <a:avLst/>
          </a:prstGeom>
          <a:noFill/>
          <a:ln>
            <a:noFill/>
          </a:ln>
        </p:spPr>
      </p:pic>
      <p:sp>
        <p:nvSpPr>
          <p:cNvPr id="279" name="Shape 27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title"/>
          </p:nvPr>
        </p:nvSpPr>
        <p:spPr>
          <a:xfrm>
            <a:off x="485875" y="1714500"/>
            <a:ext cx="8183700" cy="785700"/>
          </a:xfrm>
          <a:prstGeom prst="rect">
            <a:avLst/>
          </a:prstGeom>
        </p:spPr>
        <p:txBody>
          <a:bodyPr anchorCtr="0" anchor="b" bIns="91425" lIns="91425" rIns="91425" tIns="91425">
            <a:noAutofit/>
          </a:bodyPr>
          <a:lstStyle/>
          <a:p>
            <a:pPr lvl="0">
              <a:spcBef>
                <a:spcPts val="0"/>
              </a:spcBef>
              <a:buNone/>
            </a:pPr>
            <a:r>
              <a:rPr lang="en"/>
              <a:t>Reakt Details</a:t>
            </a:r>
          </a:p>
        </p:txBody>
      </p:sp>
      <p:sp>
        <p:nvSpPr>
          <p:cNvPr id="285" name="Shape 28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311700" y="445025"/>
            <a:ext cx="8520600" cy="623400"/>
          </a:xfrm>
          <a:prstGeom prst="rect">
            <a:avLst/>
          </a:prstGeom>
        </p:spPr>
        <p:txBody>
          <a:bodyPr anchorCtr="0" anchor="t" bIns="91425" lIns="91425" rIns="91425" tIns="91425">
            <a:noAutofit/>
          </a:bodyPr>
          <a:lstStyle/>
          <a:p>
            <a:pPr lvl="0" rtl="0">
              <a:spcBef>
                <a:spcPts val="0"/>
              </a:spcBef>
              <a:buNone/>
            </a:pPr>
            <a:r>
              <a:rPr lang="en"/>
              <a:t>Reakt Concepts</a:t>
            </a:r>
          </a:p>
        </p:txBody>
      </p:sp>
      <p:sp>
        <p:nvSpPr>
          <p:cNvPr id="291" name="Shape 291"/>
          <p:cNvSpPr txBox="1"/>
          <p:nvPr>
            <p:ph idx="1" type="body"/>
          </p:nvPr>
        </p:nvSpPr>
        <p:spPr>
          <a:xfrm>
            <a:off x="235950" y="1152475"/>
            <a:ext cx="8753400" cy="3416400"/>
          </a:xfrm>
          <a:prstGeom prst="rect">
            <a:avLst/>
          </a:prstGeom>
        </p:spPr>
        <p:txBody>
          <a:bodyPr anchorCtr="0" anchor="t" bIns="91425" lIns="91425" rIns="91425" tIns="91425">
            <a:noAutofit/>
          </a:bodyPr>
          <a:lstStyle/>
          <a:p>
            <a:pPr lvl="0" rtl="0">
              <a:spcBef>
                <a:spcPts val="0"/>
              </a:spcBef>
              <a:buNone/>
            </a:pPr>
            <a:r>
              <a:rPr b="1" i="1" lang="en" sz="1400"/>
              <a:t>Promise</a:t>
            </a:r>
            <a:r>
              <a:rPr lang="en" sz="1400"/>
              <a:t>:  		Handler for registering events from an async call</a:t>
            </a:r>
          </a:p>
          <a:p>
            <a:pPr indent="0" lvl="0" rtl="0">
              <a:spcBef>
                <a:spcPts val="0"/>
              </a:spcBef>
              <a:buNone/>
            </a:pPr>
            <a:r>
              <a:rPr b="1" i="1" lang="en" sz="1400"/>
              <a:t>Callback</a:t>
            </a:r>
            <a:r>
              <a:rPr lang="en" sz="1400"/>
              <a:t>: 		Handler for resolving responses to an async call  (scalar async result) / </a:t>
            </a:r>
            <a:r>
              <a:rPr b="1" i="1" lang="en" sz="1400"/>
              <a:t>Mostly internal</a:t>
            </a:r>
          </a:p>
          <a:p>
            <a:pPr lvl="0">
              <a:spcBef>
                <a:spcPts val="0"/>
              </a:spcBef>
              <a:buClr>
                <a:schemeClr val="dk2"/>
              </a:buClr>
              <a:buSzPct val="78571"/>
              <a:buFont typeface="Arial"/>
              <a:buNone/>
            </a:pPr>
            <a:r>
              <a:rPr b="1" i="1" lang="en" sz="1400"/>
              <a:t>Stream</a:t>
            </a:r>
            <a:r>
              <a:rPr lang="en" sz="1400"/>
              <a:t>: 		Like a Callback but has N numbers or results (stream of results) </a:t>
            </a:r>
          </a:p>
          <a:p>
            <a:pPr lvl="0" rtl="0">
              <a:spcBef>
                <a:spcPts val="0"/>
              </a:spcBef>
              <a:buNone/>
            </a:pPr>
            <a:r>
              <a:rPr b="1" i="1" lang="en" sz="1400"/>
              <a:t>Breaker</a:t>
            </a:r>
            <a:r>
              <a:rPr lang="en" sz="1400"/>
              <a:t>:  		Async circuit breakers</a:t>
            </a:r>
          </a:p>
          <a:p>
            <a:pPr lvl="0" rtl="0">
              <a:spcBef>
                <a:spcPts val="0"/>
              </a:spcBef>
              <a:buNone/>
            </a:pPr>
            <a:r>
              <a:rPr b="1" i="1" lang="en" sz="1400"/>
              <a:t>Expected</a:t>
            </a:r>
            <a:r>
              <a:rPr lang="en" sz="1400"/>
              <a:t>:		Results that could be missing</a:t>
            </a:r>
          </a:p>
          <a:p>
            <a:pPr lvl="0" rtl="0">
              <a:spcBef>
                <a:spcPts val="0"/>
              </a:spcBef>
              <a:buNone/>
            </a:pPr>
            <a:r>
              <a:rPr b="1" i="1" lang="en" sz="1400"/>
              <a:t>Reactor</a:t>
            </a:r>
            <a:r>
              <a:rPr lang="en" sz="1400"/>
              <a:t>: 		Replays callbacks on Actor, Verticle or event handler thread (event loop) </a:t>
            </a:r>
          </a:p>
          <a:p>
            <a:pPr indent="457200" lvl="0" marL="914400" rtl="0">
              <a:spcBef>
                <a:spcPts val="0"/>
              </a:spcBef>
              <a:buNone/>
            </a:pPr>
            <a:r>
              <a:rPr lang="en" sz="1400"/>
              <a:t>repeating tasks, delay tasks</a:t>
            </a:r>
          </a:p>
          <a:p>
            <a:pPr lvl="0" rtl="0">
              <a:spcBef>
                <a:spcPts val="0"/>
              </a:spcBef>
              <a:buNone/>
            </a:pPr>
            <a:r>
              <a:rPr b="1" i="1" lang="en" sz="1400"/>
              <a:t>Result</a:t>
            </a:r>
            <a:r>
              <a:rPr lang="en" sz="1400"/>
              <a:t>: 		Async result, success, failure, result from a Callback or Stream</a:t>
            </a:r>
          </a:p>
          <a:p>
            <a:pPr lvl="0" rtl="0">
              <a:spcBef>
                <a:spcPts val="0"/>
              </a:spcBef>
              <a:buNone/>
            </a:pPr>
            <a:r>
              <a:t/>
            </a:r>
            <a:endParaRPr sz="1400"/>
          </a:p>
        </p:txBody>
      </p:sp>
      <p:pic>
        <p:nvPicPr>
          <p:cNvPr id="292" name="Shape 292"/>
          <p:cNvPicPr preferRelativeResize="0"/>
          <p:nvPr/>
        </p:nvPicPr>
        <p:blipFill>
          <a:blip r:embed="rId3">
            <a:alphaModFix/>
          </a:blip>
          <a:stretch>
            <a:fillRect/>
          </a:stretch>
        </p:blipFill>
        <p:spPr>
          <a:xfrm>
            <a:off x="8198325" y="4652912"/>
            <a:ext cx="323850" cy="342900"/>
          </a:xfrm>
          <a:prstGeom prst="rect">
            <a:avLst/>
          </a:prstGeom>
          <a:noFill/>
          <a:ln>
            <a:noFill/>
          </a:ln>
        </p:spPr>
      </p:pic>
      <p:sp>
        <p:nvSpPr>
          <p:cNvPr id="293" name="Shape 29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485875" y="1714500"/>
            <a:ext cx="8183700" cy="785700"/>
          </a:xfrm>
          <a:prstGeom prst="rect">
            <a:avLst/>
          </a:prstGeom>
        </p:spPr>
        <p:txBody>
          <a:bodyPr anchorCtr="0" anchor="b" bIns="91425" lIns="91425" rIns="91425" tIns="91425">
            <a:noAutofit/>
          </a:bodyPr>
          <a:lstStyle/>
          <a:p>
            <a:pPr lvl="0">
              <a:spcBef>
                <a:spcPts val="0"/>
              </a:spcBef>
              <a:buNone/>
            </a:pPr>
            <a:r>
              <a:rPr lang="en"/>
              <a:t>Promise</a:t>
            </a:r>
          </a:p>
        </p:txBody>
      </p:sp>
      <p:sp>
        <p:nvSpPr>
          <p:cNvPr id="299" name="Shape 29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Promise Concepts</a:t>
            </a:r>
          </a:p>
        </p:txBody>
      </p:sp>
      <p:sp>
        <p:nvSpPr>
          <p:cNvPr id="305" name="Shape 30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Like ES6 </a:t>
            </a:r>
            <a:r>
              <a:rPr b="1" i="1" lang="en"/>
              <a:t>promises</a:t>
            </a:r>
            <a:r>
              <a:rPr lang="en"/>
              <a:t> can be:</a:t>
            </a:r>
          </a:p>
          <a:p>
            <a:pPr lvl="0">
              <a:spcBef>
                <a:spcPts val="0"/>
              </a:spcBef>
              <a:buClr>
                <a:schemeClr val="dk2"/>
              </a:buClr>
              <a:buSzPct val="61111"/>
              <a:buFont typeface="Arial"/>
              <a:buNone/>
            </a:pPr>
            <a:r>
              <a:rPr lang="en"/>
              <a:t>Completed States:</a:t>
            </a:r>
          </a:p>
          <a:p>
            <a:pPr indent="-228600" lvl="0" marL="457200">
              <a:spcBef>
                <a:spcPts val="0"/>
              </a:spcBef>
            </a:pPr>
            <a:r>
              <a:rPr b="1" i="1" lang="en"/>
              <a:t>Resolved</a:t>
            </a:r>
            <a:r>
              <a:rPr lang="en"/>
              <a:t>: callback/action relating to the promise succeeded</a:t>
            </a:r>
          </a:p>
          <a:p>
            <a:pPr indent="-228600" lvl="0" marL="457200" rtl="0">
              <a:spcBef>
                <a:spcPts val="0"/>
              </a:spcBef>
            </a:pPr>
            <a:r>
              <a:rPr b="1" i="1" lang="en"/>
              <a:t>Rejected</a:t>
            </a:r>
            <a:r>
              <a:rPr lang="en"/>
              <a:t>:  callback/action relating to the promise failed</a:t>
            </a:r>
          </a:p>
          <a:p>
            <a:pPr lvl="0" rtl="0">
              <a:spcBef>
                <a:spcPts val="0"/>
              </a:spcBef>
              <a:buNone/>
            </a:pPr>
            <a:r>
              <a:rPr lang="en"/>
              <a:t>When a promise has been </a:t>
            </a:r>
            <a:r>
              <a:rPr b="1" i="1" lang="en"/>
              <a:t>resolved</a:t>
            </a:r>
            <a:r>
              <a:rPr lang="en"/>
              <a:t>  or </a:t>
            </a:r>
            <a:r>
              <a:rPr b="1" i="1" lang="en"/>
              <a:t>rejected</a:t>
            </a:r>
            <a:r>
              <a:rPr lang="en"/>
              <a:t>  it is marked </a:t>
            </a:r>
            <a:r>
              <a:rPr b="1" i="1" lang="en"/>
              <a:t>completed</a:t>
            </a:r>
          </a:p>
          <a:p>
            <a:pPr indent="-228600" lvl="0" marL="457200">
              <a:spcBef>
                <a:spcPts val="0"/>
              </a:spcBef>
            </a:pPr>
            <a:r>
              <a:rPr b="1" i="1" lang="en"/>
              <a:t>Completed</a:t>
            </a:r>
            <a:r>
              <a:rPr lang="en"/>
              <a:t>:  callback/action has been fulfilled/resolved or rejected</a:t>
            </a:r>
          </a:p>
          <a:p>
            <a:pPr lvl="0">
              <a:spcBef>
                <a:spcPts val="0"/>
              </a:spcBef>
              <a:buClr>
                <a:schemeClr val="dk2"/>
              </a:buClr>
              <a:buSzPct val="61111"/>
              <a:buFont typeface="Arial"/>
              <a:buNone/>
            </a:pPr>
            <a:r>
              <a:t/>
            </a:r>
            <a:endParaRPr/>
          </a:p>
          <a:p>
            <a:pPr lvl="0">
              <a:spcBef>
                <a:spcPts val="0"/>
              </a:spcBef>
              <a:buNone/>
            </a:pPr>
            <a:r>
              <a:t/>
            </a:r>
            <a:endParaRPr/>
          </a:p>
        </p:txBody>
      </p:sp>
      <p:pic>
        <p:nvPicPr>
          <p:cNvPr id="306" name="Shape 306"/>
          <p:cNvPicPr preferRelativeResize="0"/>
          <p:nvPr/>
        </p:nvPicPr>
        <p:blipFill>
          <a:blip r:embed="rId3">
            <a:alphaModFix/>
          </a:blip>
          <a:stretch>
            <a:fillRect/>
          </a:stretch>
        </p:blipFill>
        <p:spPr>
          <a:xfrm>
            <a:off x="8198325" y="4652912"/>
            <a:ext cx="323850" cy="342900"/>
          </a:xfrm>
          <a:prstGeom prst="rect">
            <a:avLst/>
          </a:prstGeom>
          <a:noFill/>
          <a:ln>
            <a:noFill/>
          </a:ln>
        </p:spPr>
      </p:pic>
      <p:sp>
        <p:nvSpPr>
          <p:cNvPr id="307" name="Shape 30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34343"/>
        </a:solidFill>
      </p:bgPr>
    </p:bg>
    <p:spTree>
      <p:nvGrpSpPr>
        <p:cNvPr id="31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299250" y="474125"/>
            <a:ext cx="3467100" cy="4171950"/>
          </a:xfrm>
          <a:prstGeom prst="rect">
            <a:avLst/>
          </a:prstGeom>
          <a:noFill/>
          <a:ln cap="flat" cmpd="sng" w="9525">
            <a:solidFill>
              <a:schemeClr val="dk2"/>
            </a:solidFill>
            <a:prstDash val="solid"/>
            <a:round/>
            <a:headEnd len="med" w="med" type="none"/>
            <a:tailEnd len="med" w="med" type="none"/>
          </a:ln>
        </p:spPr>
      </p:pic>
      <p:pic>
        <p:nvPicPr>
          <p:cNvPr id="313" name="Shape 313"/>
          <p:cNvPicPr preferRelativeResize="0"/>
          <p:nvPr/>
        </p:nvPicPr>
        <p:blipFill>
          <a:blip r:embed="rId4">
            <a:alphaModFix/>
          </a:blip>
          <a:stretch>
            <a:fillRect/>
          </a:stretch>
        </p:blipFill>
        <p:spPr>
          <a:xfrm>
            <a:off x="5810674" y="426050"/>
            <a:ext cx="2068149" cy="4669250"/>
          </a:xfrm>
          <a:prstGeom prst="rect">
            <a:avLst/>
          </a:prstGeom>
          <a:noFill/>
          <a:ln>
            <a:noFill/>
          </a:ln>
        </p:spPr>
      </p:pic>
      <p:sp>
        <p:nvSpPr>
          <p:cNvPr id="314" name="Shape 314"/>
          <p:cNvSpPr txBox="1"/>
          <p:nvPr/>
        </p:nvSpPr>
        <p:spPr>
          <a:xfrm>
            <a:off x="164050" y="-19125"/>
            <a:ext cx="4774500" cy="4794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3E89CC"/>
                </a:solidFill>
                <a:latin typeface="Open Sans"/>
                <a:ea typeface="Open Sans"/>
                <a:cs typeface="Open Sans"/>
                <a:sym typeface="Open Sans"/>
              </a:rPr>
              <a:t>ES6</a:t>
            </a:r>
            <a:r>
              <a:rPr b="1" lang="en" sz="2400">
                <a:solidFill>
                  <a:srgbClr val="3E89CC"/>
                </a:solidFill>
                <a:latin typeface="Open Sans"/>
                <a:ea typeface="Open Sans"/>
                <a:cs typeface="Open Sans"/>
                <a:sym typeface="Open Sans"/>
              </a:rPr>
              <a:t> Promise v</a:t>
            </a:r>
            <a:r>
              <a:rPr b="1" lang="en" sz="2400">
                <a:solidFill>
                  <a:srgbClr val="3E89CC"/>
                </a:solidFill>
                <a:latin typeface="Open Sans"/>
                <a:ea typeface="Open Sans"/>
                <a:cs typeface="Open Sans"/>
                <a:sym typeface="Open Sans"/>
              </a:rPr>
              <a:t>s</a:t>
            </a:r>
            <a:r>
              <a:rPr b="1" lang="en" sz="2400">
                <a:solidFill>
                  <a:srgbClr val="3E89CC"/>
                </a:solidFill>
                <a:latin typeface="Open Sans"/>
                <a:ea typeface="Open Sans"/>
                <a:cs typeface="Open Sans"/>
                <a:sym typeface="Open Sans"/>
              </a:rPr>
              <a:t> Reakt</a:t>
            </a:r>
          </a:p>
        </p:txBody>
      </p:sp>
      <p:pic>
        <p:nvPicPr>
          <p:cNvPr id="315" name="Shape 315"/>
          <p:cNvPicPr preferRelativeResize="0"/>
          <p:nvPr/>
        </p:nvPicPr>
        <p:blipFill>
          <a:blip r:embed="rId5">
            <a:alphaModFix/>
          </a:blip>
          <a:stretch>
            <a:fillRect/>
          </a:stretch>
        </p:blipFill>
        <p:spPr>
          <a:xfrm>
            <a:off x="2283812" y="4342812"/>
            <a:ext cx="2181225" cy="752475"/>
          </a:xfrm>
          <a:prstGeom prst="rect">
            <a:avLst/>
          </a:prstGeom>
          <a:noFill/>
          <a:ln cap="flat" cmpd="sng" w="9525">
            <a:solidFill>
              <a:schemeClr val="dk2"/>
            </a:solidFill>
            <a:prstDash val="solid"/>
            <a:round/>
            <a:headEnd len="med" w="med" type="none"/>
            <a:tailEnd len="med" w="med" type="none"/>
          </a:ln>
        </p:spPr>
      </p:pic>
      <p:cxnSp>
        <p:nvCxnSpPr>
          <p:cNvPr id="316" name="Shape 316"/>
          <p:cNvCxnSpPr/>
          <p:nvPr/>
        </p:nvCxnSpPr>
        <p:spPr>
          <a:xfrm flipH="1">
            <a:off x="2867325" y="1222300"/>
            <a:ext cx="3109800" cy="2196900"/>
          </a:xfrm>
          <a:prstGeom prst="straightConnector1">
            <a:avLst/>
          </a:prstGeom>
          <a:noFill/>
          <a:ln cap="flat" cmpd="sng" w="9525">
            <a:solidFill>
              <a:srgbClr val="B7B7B7"/>
            </a:solidFill>
            <a:prstDash val="solid"/>
            <a:round/>
            <a:headEnd len="lg" w="lg" type="none"/>
            <a:tailEnd len="lg" w="lg" type="none"/>
          </a:ln>
        </p:spPr>
      </p:cxnSp>
      <p:cxnSp>
        <p:nvCxnSpPr>
          <p:cNvPr id="317" name="Shape 317"/>
          <p:cNvCxnSpPr/>
          <p:nvPr/>
        </p:nvCxnSpPr>
        <p:spPr>
          <a:xfrm flipH="1">
            <a:off x="2025750" y="1685900"/>
            <a:ext cx="3958500" cy="1362300"/>
          </a:xfrm>
          <a:prstGeom prst="straightConnector1">
            <a:avLst/>
          </a:prstGeom>
          <a:noFill/>
          <a:ln cap="flat" cmpd="sng" w="9525">
            <a:solidFill>
              <a:srgbClr val="B7B7B7"/>
            </a:solidFill>
            <a:prstDash val="solid"/>
            <a:round/>
            <a:headEnd len="lg" w="lg" type="none"/>
            <a:tailEnd len="lg" w="lg" type="none"/>
          </a:ln>
        </p:spPr>
      </p:cxnSp>
      <p:cxnSp>
        <p:nvCxnSpPr>
          <p:cNvPr id="318" name="Shape 318"/>
          <p:cNvCxnSpPr/>
          <p:nvPr/>
        </p:nvCxnSpPr>
        <p:spPr>
          <a:xfrm flipH="1">
            <a:off x="2196950" y="1928425"/>
            <a:ext cx="3765900" cy="1897200"/>
          </a:xfrm>
          <a:prstGeom prst="straightConnector1">
            <a:avLst/>
          </a:prstGeom>
          <a:noFill/>
          <a:ln cap="flat" cmpd="sng" w="9525">
            <a:solidFill>
              <a:srgbClr val="B7B7B7"/>
            </a:solidFill>
            <a:prstDash val="solid"/>
            <a:round/>
            <a:headEnd len="lg" w="lg" type="none"/>
            <a:tailEnd len="lg" w="lg" type="none"/>
          </a:ln>
        </p:spPr>
      </p:cxnSp>
      <p:cxnSp>
        <p:nvCxnSpPr>
          <p:cNvPr id="319" name="Shape 319"/>
          <p:cNvCxnSpPr/>
          <p:nvPr/>
        </p:nvCxnSpPr>
        <p:spPr>
          <a:xfrm flipH="1">
            <a:off x="2289625" y="2912725"/>
            <a:ext cx="3644700" cy="1212600"/>
          </a:xfrm>
          <a:prstGeom prst="straightConnector1">
            <a:avLst/>
          </a:prstGeom>
          <a:noFill/>
          <a:ln cap="flat" cmpd="sng" w="9525">
            <a:solidFill>
              <a:srgbClr val="CCCCCC"/>
            </a:solidFill>
            <a:prstDash val="solid"/>
            <a:round/>
            <a:headEnd len="lg" w="lg" type="none"/>
            <a:tailEnd len="lg" w="lg" type="none"/>
          </a:ln>
        </p:spPr>
      </p:cxnSp>
      <p:pic>
        <p:nvPicPr>
          <p:cNvPr id="320" name="Shape 320"/>
          <p:cNvPicPr preferRelativeResize="0"/>
          <p:nvPr/>
        </p:nvPicPr>
        <p:blipFill>
          <a:blip r:embed="rId6">
            <a:alphaModFix/>
          </a:blip>
          <a:stretch>
            <a:fillRect/>
          </a:stretch>
        </p:blipFill>
        <p:spPr>
          <a:xfrm>
            <a:off x="8198325" y="4652912"/>
            <a:ext cx="323850" cy="342900"/>
          </a:xfrm>
          <a:prstGeom prst="rect">
            <a:avLst/>
          </a:prstGeom>
          <a:noFill/>
          <a:ln>
            <a:noFill/>
          </a:ln>
        </p:spPr>
      </p:pic>
      <p:sp>
        <p:nvSpPr>
          <p:cNvPr id="321" name="Shape 32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Special concerns with Java MT </a:t>
            </a:r>
          </a:p>
        </p:txBody>
      </p:sp>
      <p:sp>
        <p:nvSpPr>
          <p:cNvPr id="327" name="Shape 327"/>
          <p:cNvSpPr txBox="1"/>
          <p:nvPr>
            <p:ph idx="1" type="body"/>
          </p:nvPr>
        </p:nvSpPr>
        <p:spPr>
          <a:xfrm>
            <a:off x="311700" y="1152475"/>
            <a:ext cx="8520600" cy="3930000"/>
          </a:xfrm>
          <a:prstGeom prst="rect">
            <a:avLst/>
          </a:prstGeom>
        </p:spPr>
        <p:txBody>
          <a:bodyPr anchorCtr="0" anchor="t" bIns="91425" lIns="91425" rIns="91425" tIns="91425">
            <a:noAutofit/>
          </a:bodyPr>
          <a:lstStyle/>
          <a:p>
            <a:pPr lvl="0">
              <a:spcBef>
                <a:spcPts val="0"/>
              </a:spcBef>
              <a:buNone/>
            </a:pPr>
            <a:r>
              <a:rPr lang="en"/>
              <a:t>JavaScript is </a:t>
            </a:r>
            <a:r>
              <a:rPr b="1" i="1" lang="en"/>
              <a:t>single-threaded</a:t>
            </a:r>
            <a:r>
              <a:rPr lang="en"/>
              <a:t> - Java is not.</a:t>
            </a:r>
          </a:p>
          <a:p>
            <a:pPr lvl="0" rtl="0">
              <a:spcBef>
                <a:spcPts val="0"/>
              </a:spcBef>
              <a:buNone/>
            </a:pPr>
            <a:r>
              <a:rPr lang="en"/>
              <a:t>Three types of Reakt promises:</a:t>
            </a:r>
          </a:p>
          <a:p>
            <a:pPr indent="-228600" lvl="0" marL="457200" rtl="0">
              <a:spcBef>
                <a:spcPts val="0"/>
              </a:spcBef>
            </a:pPr>
            <a:r>
              <a:rPr lang="en"/>
              <a:t>Callback promises (async) (</a:t>
            </a:r>
            <a:r>
              <a:rPr b="1" i="1" lang="en"/>
              <a:t>Promise</a:t>
            </a:r>
            <a:r>
              <a:rPr lang="en"/>
              <a:t>)</a:t>
            </a:r>
          </a:p>
          <a:p>
            <a:pPr indent="-228600" lvl="0" marL="457200" rtl="0">
              <a:spcBef>
                <a:spcPts val="0"/>
              </a:spcBef>
            </a:pPr>
            <a:r>
              <a:rPr lang="en"/>
              <a:t>Blocking promises (for unit testing and legacy integration) (</a:t>
            </a:r>
            <a:r>
              <a:rPr b="1" i="1" lang="en"/>
              <a:t>BlockingPromise</a:t>
            </a:r>
            <a:r>
              <a:rPr lang="en"/>
              <a:t>)</a:t>
            </a:r>
          </a:p>
          <a:p>
            <a:pPr indent="-228600" lvl="0" marL="457200" rtl="0">
              <a:spcBef>
                <a:spcPts val="0"/>
              </a:spcBef>
            </a:pPr>
            <a:r>
              <a:rPr lang="en"/>
              <a:t>Replay promises (</a:t>
            </a:r>
            <a:r>
              <a:rPr b="1" i="1" lang="en"/>
              <a:t>ReplayPromise</a:t>
            </a:r>
            <a:r>
              <a:rPr lang="en"/>
              <a:t>)</a:t>
            </a:r>
          </a:p>
          <a:p>
            <a:pPr indent="-228600" lvl="1" marL="914400" rtl="0">
              <a:spcBef>
                <a:spcPts val="0"/>
              </a:spcBef>
            </a:pPr>
            <a:r>
              <a:rPr lang="en"/>
              <a:t>allow promises to be handled on the same thread as caller</a:t>
            </a:r>
          </a:p>
          <a:p>
            <a:pPr indent="-228600" lvl="1" marL="914400" rtl="0">
              <a:spcBef>
                <a:spcPts val="0"/>
              </a:spcBef>
            </a:pPr>
            <a:r>
              <a:rPr lang="en"/>
              <a:t>Works with Vert.x verticles, QBit service actors, other actors and even bus reactor (Netty)</a:t>
            </a:r>
          </a:p>
          <a:p>
            <a:pPr indent="-228600" lvl="1" marL="914400" rtl="0">
              <a:spcBef>
                <a:spcPts val="0"/>
              </a:spcBef>
            </a:pPr>
            <a:r>
              <a:rPr lang="en"/>
              <a:t>Replay promises can have timeouts </a:t>
            </a:r>
          </a:p>
          <a:p>
            <a:pPr lvl="0" rtl="0">
              <a:spcBef>
                <a:spcPts val="0"/>
              </a:spcBef>
              <a:buNone/>
            </a:pPr>
            <a:r>
              <a:rPr lang="en" sz="1400"/>
              <a:t>Promises in Reakt can be </a:t>
            </a:r>
            <a:r>
              <a:rPr b="1" i="1" lang="en" sz="1400"/>
              <a:t>invokeable</a:t>
            </a:r>
            <a:r>
              <a:rPr lang="en" sz="1400"/>
              <a:t> which allow for a fluent registry of handlers before invocation </a:t>
            </a:r>
          </a:p>
        </p:txBody>
      </p:sp>
      <p:pic>
        <p:nvPicPr>
          <p:cNvPr id="328" name="Shape 328"/>
          <p:cNvPicPr preferRelativeResize="0"/>
          <p:nvPr/>
        </p:nvPicPr>
        <p:blipFill>
          <a:blip r:embed="rId3">
            <a:alphaModFix/>
          </a:blip>
          <a:stretch>
            <a:fillRect/>
          </a:stretch>
        </p:blipFill>
        <p:spPr>
          <a:xfrm>
            <a:off x="8596900" y="4686250"/>
            <a:ext cx="381000" cy="428625"/>
          </a:xfrm>
          <a:prstGeom prst="rect">
            <a:avLst/>
          </a:prstGeom>
          <a:noFill/>
          <a:ln>
            <a:noFill/>
          </a:ln>
        </p:spPr>
      </p:pic>
      <p:sp>
        <p:nvSpPr>
          <p:cNvPr id="329" name="Shape 32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sp>
        <p:nvSpPr>
          <p:cNvPr id="334" name="Shape 334"/>
          <p:cNvSpPr txBox="1"/>
          <p:nvPr>
            <p:ph type="title"/>
          </p:nvPr>
        </p:nvSpPr>
        <p:spPr>
          <a:xfrm>
            <a:off x="83100" y="64025"/>
            <a:ext cx="8520600" cy="623400"/>
          </a:xfrm>
          <a:prstGeom prst="rect">
            <a:avLst/>
          </a:prstGeom>
        </p:spPr>
        <p:txBody>
          <a:bodyPr anchorCtr="0" anchor="t" bIns="91425" lIns="91425" rIns="91425" tIns="91425">
            <a:noAutofit/>
          </a:bodyPr>
          <a:lstStyle/>
          <a:p>
            <a:pPr lvl="0">
              <a:spcBef>
                <a:spcPts val="0"/>
              </a:spcBef>
              <a:buNone/>
            </a:pPr>
            <a:r>
              <a:rPr lang="en"/>
              <a:t>Using Promise</a:t>
            </a:r>
          </a:p>
        </p:txBody>
      </p:sp>
      <p:pic>
        <p:nvPicPr>
          <p:cNvPr id="335" name="Shape 335"/>
          <p:cNvPicPr preferRelativeResize="0"/>
          <p:nvPr/>
        </p:nvPicPr>
        <p:blipFill>
          <a:blip r:embed="rId3">
            <a:alphaModFix/>
          </a:blip>
          <a:stretch>
            <a:fillRect/>
          </a:stretch>
        </p:blipFill>
        <p:spPr>
          <a:xfrm>
            <a:off x="46950" y="648587"/>
            <a:ext cx="3371850" cy="1666875"/>
          </a:xfrm>
          <a:prstGeom prst="rect">
            <a:avLst/>
          </a:prstGeom>
          <a:noFill/>
          <a:ln cap="flat" cmpd="sng" w="9525">
            <a:solidFill>
              <a:schemeClr val="dk2"/>
            </a:solidFill>
            <a:prstDash val="solid"/>
            <a:round/>
            <a:headEnd len="med" w="med" type="none"/>
            <a:tailEnd len="med" w="med" type="none"/>
          </a:ln>
        </p:spPr>
      </p:pic>
      <p:pic>
        <p:nvPicPr>
          <p:cNvPr id="336" name="Shape 336"/>
          <p:cNvPicPr preferRelativeResize="0"/>
          <p:nvPr/>
        </p:nvPicPr>
        <p:blipFill>
          <a:blip r:embed="rId4">
            <a:alphaModFix/>
          </a:blip>
          <a:stretch>
            <a:fillRect/>
          </a:stretch>
        </p:blipFill>
        <p:spPr>
          <a:xfrm>
            <a:off x="2527349" y="1744524"/>
            <a:ext cx="6404025" cy="2967149"/>
          </a:xfrm>
          <a:prstGeom prst="rect">
            <a:avLst/>
          </a:prstGeom>
          <a:noFill/>
          <a:ln cap="flat" cmpd="sng" w="9525">
            <a:solidFill>
              <a:schemeClr val="dk2"/>
            </a:solidFill>
            <a:prstDash val="solid"/>
            <a:round/>
            <a:headEnd len="med" w="med" type="none"/>
            <a:tailEnd len="med" w="med" type="none"/>
          </a:ln>
        </p:spPr>
      </p:pic>
      <p:pic>
        <p:nvPicPr>
          <p:cNvPr id="337" name="Shape 337"/>
          <p:cNvPicPr preferRelativeResize="0"/>
          <p:nvPr/>
        </p:nvPicPr>
        <p:blipFill>
          <a:blip r:embed="rId5">
            <a:alphaModFix/>
          </a:blip>
          <a:stretch>
            <a:fillRect/>
          </a:stretch>
        </p:blipFill>
        <p:spPr>
          <a:xfrm>
            <a:off x="8637575" y="4652912"/>
            <a:ext cx="381000" cy="428625"/>
          </a:xfrm>
          <a:prstGeom prst="rect">
            <a:avLst/>
          </a:prstGeom>
          <a:noFill/>
          <a:ln>
            <a:noFill/>
          </a:ln>
        </p:spPr>
      </p:pic>
      <p:sp>
        <p:nvSpPr>
          <p:cNvPr id="338" name="Shape 3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Handler methods</a:t>
            </a:r>
          </a:p>
        </p:txBody>
      </p:sp>
      <p:sp>
        <p:nvSpPr>
          <p:cNvPr id="344" name="Shape 34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2"/>
              </a:buClr>
              <a:buSzPct val="61111"/>
              <a:buFont typeface="Arial"/>
              <a:buNone/>
            </a:pPr>
            <a:r>
              <a:t/>
            </a:r>
            <a:endParaRPr/>
          </a:p>
          <a:p>
            <a:pPr lvl="0">
              <a:spcBef>
                <a:spcPts val="0"/>
              </a:spcBef>
              <a:buClr>
                <a:schemeClr val="dk2"/>
              </a:buClr>
              <a:buSzPct val="61111"/>
              <a:buFont typeface="Arial"/>
              <a:buNone/>
            </a:pPr>
            <a:r>
              <a:rPr b="1" i="1" lang="en"/>
              <a:t>then</a:t>
            </a:r>
            <a:r>
              <a:rPr lang="en"/>
              <a:t>() - use handle result of async calls</a:t>
            </a:r>
          </a:p>
          <a:p>
            <a:pPr lvl="0">
              <a:spcBef>
                <a:spcPts val="0"/>
              </a:spcBef>
              <a:buClr>
                <a:schemeClr val="dk2"/>
              </a:buClr>
              <a:buSzPct val="61111"/>
              <a:buFont typeface="Arial"/>
              <a:buNone/>
            </a:pPr>
            <a:r>
              <a:rPr b="1" i="1" lang="en"/>
              <a:t>thenExpected</a:t>
            </a:r>
            <a:r>
              <a:rPr lang="en"/>
              <a:t>() - use handle async calls whose result could be null</a:t>
            </a:r>
          </a:p>
          <a:p>
            <a:pPr lvl="0">
              <a:spcBef>
                <a:spcPts val="0"/>
              </a:spcBef>
              <a:buClr>
                <a:schemeClr val="dk2"/>
              </a:buClr>
              <a:buSzPct val="61111"/>
              <a:buFont typeface="Arial"/>
              <a:buNone/>
            </a:pPr>
            <a:r>
              <a:rPr b="1" i="1" lang="en"/>
              <a:t>thenSafe</a:t>
            </a:r>
            <a:r>
              <a:rPr lang="en"/>
              <a:t>() - like </a:t>
            </a:r>
            <a:r>
              <a:rPr b="1" i="1" lang="en"/>
              <a:t>then</a:t>
            </a:r>
            <a:r>
              <a:rPr lang="en"/>
              <a:t> but handles exception from handler</a:t>
            </a:r>
          </a:p>
          <a:p>
            <a:pPr lvl="0">
              <a:spcBef>
                <a:spcPts val="0"/>
              </a:spcBef>
              <a:buClr>
                <a:schemeClr val="dk2"/>
              </a:buClr>
              <a:buSzPct val="61111"/>
              <a:buFont typeface="Arial"/>
              <a:buNone/>
            </a:pPr>
            <a:r>
              <a:rPr b="1" i="1" lang="en"/>
              <a:t>thenSafeExpected</a:t>
            </a:r>
            <a:r>
              <a:rPr lang="en"/>
              <a:t>() - same as </a:t>
            </a:r>
            <a:r>
              <a:rPr b="1" i="1" lang="en"/>
              <a:t>thenSafe</a:t>
            </a:r>
            <a:r>
              <a:rPr lang="en"/>
              <a:t> but result could be null</a:t>
            </a:r>
          </a:p>
          <a:p>
            <a:pPr lvl="0">
              <a:spcBef>
                <a:spcPts val="0"/>
              </a:spcBef>
              <a:buClr>
                <a:schemeClr val="dk2"/>
              </a:buClr>
              <a:buSzPct val="61111"/>
              <a:buFont typeface="Arial"/>
              <a:buNone/>
            </a:pPr>
            <a:r>
              <a:rPr b="1" i="1" lang="en"/>
              <a:t>catchError</a:t>
            </a:r>
            <a:r>
              <a:rPr lang="en"/>
              <a:t>() - handles an exception</a:t>
            </a:r>
          </a:p>
          <a:p>
            <a:pPr lvl="0">
              <a:spcBef>
                <a:spcPts val="0"/>
              </a:spcBef>
              <a:buNone/>
            </a:pPr>
            <a:r>
              <a:t/>
            </a:r>
            <a:endParaRPr/>
          </a:p>
        </p:txBody>
      </p:sp>
      <p:pic>
        <p:nvPicPr>
          <p:cNvPr id="345" name="Shape 345"/>
          <p:cNvPicPr preferRelativeResize="0"/>
          <p:nvPr/>
        </p:nvPicPr>
        <p:blipFill>
          <a:blip r:embed="rId3">
            <a:alphaModFix/>
          </a:blip>
          <a:stretch>
            <a:fillRect/>
          </a:stretch>
        </p:blipFill>
        <p:spPr>
          <a:xfrm>
            <a:off x="8637575" y="4652912"/>
            <a:ext cx="381000" cy="428625"/>
          </a:xfrm>
          <a:prstGeom prst="rect">
            <a:avLst/>
          </a:prstGeom>
          <a:noFill/>
          <a:ln>
            <a:noFill/>
          </a:ln>
        </p:spPr>
      </p:pic>
      <p:sp>
        <p:nvSpPr>
          <p:cNvPr id="346" name="Shape 346"/>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Promises.all </a:t>
            </a:r>
          </a:p>
        </p:txBody>
      </p:sp>
      <p:sp>
        <p:nvSpPr>
          <p:cNvPr id="352" name="Shape 35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b="1" i="1" lang="en"/>
              <a:t>Promises.all</a:t>
            </a:r>
            <a:r>
              <a:rPr lang="en"/>
              <a:t>(promises)</a:t>
            </a:r>
          </a:p>
          <a:p>
            <a:pPr lvl="0">
              <a:spcBef>
                <a:spcPts val="0"/>
              </a:spcBef>
              <a:buClr>
                <a:schemeClr val="dk2"/>
              </a:buClr>
              <a:buSzPct val="61111"/>
              <a:buFont typeface="Arial"/>
              <a:buNone/>
            </a:pPr>
            <a:r>
              <a:rPr lang="en"/>
              <a:t>You create a promise whose </a:t>
            </a:r>
            <a:r>
              <a:rPr b="1" i="1" lang="en"/>
              <a:t>then</a:t>
            </a:r>
            <a:r>
              <a:rPr lang="en"/>
              <a:t> or </a:t>
            </a:r>
            <a:r>
              <a:rPr b="1" i="1" lang="en"/>
              <a:t>catchError</a:t>
            </a:r>
            <a:r>
              <a:rPr lang="en"/>
              <a:t> trigger (it resolves) when all promises passed async return (all resolve)</a:t>
            </a:r>
          </a:p>
          <a:p>
            <a:pPr lvl="0">
              <a:spcBef>
                <a:spcPts val="0"/>
              </a:spcBef>
              <a:buClr>
                <a:schemeClr val="dk2"/>
              </a:buClr>
              <a:buSzPct val="61111"/>
              <a:buFont typeface="Arial"/>
              <a:buNone/>
            </a:pPr>
            <a:r>
              <a:rPr lang="en"/>
              <a:t>If any promise fails, the </a:t>
            </a:r>
            <a:r>
              <a:rPr b="1" i="1" lang="en"/>
              <a:t>all</a:t>
            </a:r>
            <a:r>
              <a:rPr lang="en"/>
              <a:t> promise fails</a:t>
            </a:r>
          </a:p>
          <a:p>
            <a:pPr lvl="0">
              <a:spcBef>
                <a:spcPts val="0"/>
              </a:spcBef>
              <a:buNone/>
            </a:pPr>
            <a:r>
              <a:t/>
            </a:r>
            <a:endParaRPr/>
          </a:p>
        </p:txBody>
      </p:sp>
      <p:pic>
        <p:nvPicPr>
          <p:cNvPr id="353" name="Shape 353"/>
          <p:cNvPicPr preferRelativeResize="0"/>
          <p:nvPr/>
        </p:nvPicPr>
        <p:blipFill>
          <a:blip r:embed="rId3">
            <a:alphaModFix/>
          </a:blip>
          <a:stretch>
            <a:fillRect/>
          </a:stretch>
        </p:blipFill>
        <p:spPr>
          <a:xfrm>
            <a:off x="8198325" y="4729112"/>
            <a:ext cx="323850" cy="342900"/>
          </a:xfrm>
          <a:prstGeom prst="rect">
            <a:avLst/>
          </a:prstGeom>
          <a:noFill/>
          <a:ln>
            <a:noFill/>
          </a:ln>
        </p:spPr>
      </p:pic>
      <p:sp>
        <p:nvSpPr>
          <p:cNvPr id="354" name="Shape 3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55" name="Shape 355"/>
          <p:cNvPicPr preferRelativeResize="0"/>
          <p:nvPr/>
        </p:nvPicPr>
        <p:blipFill>
          <a:blip r:embed="rId4">
            <a:alphaModFix/>
          </a:blip>
          <a:stretch>
            <a:fillRect/>
          </a:stretch>
        </p:blipFill>
        <p:spPr>
          <a:xfrm>
            <a:off x="423850" y="3050850"/>
            <a:ext cx="8448675" cy="1790700"/>
          </a:xfrm>
          <a:prstGeom prst="rect">
            <a:avLst/>
          </a:prstGeom>
          <a:noFill/>
          <a:ln cap="flat" cmpd="sng" w="9525">
            <a:solidFill>
              <a:srgbClr val="D9D9D9"/>
            </a:solidFill>
            <a:prstDash val="solid"/>
            <a:round/>
            <a:headEnd len="med" w="med" type="none"/>
            <a:tailEnd len="med" w="med"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Speaker Introduction</a:t>
            </a:r>
          </a:p>
        </p:txBody>
      </p:sp>
      <p:sp>
        <p:nvSpPr>
          <p:cNvPr id="134" name="Shape 13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Geoff Chandler (</a:t>
            </a:r>
            <a:r>
              <a:rPr lang="en" u="sng">
                <a:solidFill>
                  <a:schemeClr val="hlink"/>
                </a:solidFill>
                <a:hlinkClick r:id="rId3"/>
              </a:rPr>
              <a:t>@SailorGeoff</a:t>
            </a:r>
            <a:r>
              <a:rPr lang="en"/>
              <a:t>)</a:t>
            </a:r>
          </a:p>
          <a:p>
            <a:pPr lvl="0">
              <a:spcBef>
                <a:spcPts val="0"/>
              </a:spcBef>
              <a:buNone/>
            </a:pPr>
            <a:r>
              <a:rPr lang="en"/>
              <a:t>Rick Hightower (</a:t>
            </a:r>
            <a:r>
              <a:rPr lang="en" u="sng">
                <a:solidFill>
                  <a:schemeClr val="hlink"/>
                </a:solidFill>
                <a:hlinkClick r:id="rId4"/>
              </a:rPr>
              <a:t>@RickHigh</a:t>
            </a:r>
            <a:r>
              <a:rPr lang="en"/>
              <a:t>)</a:t>
            </a:r>
          </a:p>
          <a:p>
            <a:pPr lvl="0">
              <a:spcBef>
                <a:spcPts val="0"/>
              </a:spcBef>
              <a:buNone/>
            </a:pPr>
            <a:r>
              <a:t/>
            </a:r>
            <a:endParaRPr/>
          </a:p>
        </p:txBody>
      </p:sp>
      <p:sp>
        <p:nvSpPr>
          <p:cNvPr id="135" name="Shape 1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type="title"/>
          </p:nvPr>
        </p:nvSpPr>
        <p:spPr>
          <a:xfrm>
            <a:off x="30637" y="0"/>
            <a:ext cx="8520600" cy="623400"/>
          </a:xfrm>
          <a:prstGeom prst="rect">
            <a:avLst/>
          </a:prstGeom>
        </p:spPr>
        <p:txBody>
          <a:bodyPr anchorCtr="0" anchor="t" bIns="91425" lIns="91425" rIns="91425" tIns="91425">
            <a:noAutofit/>
          </a:bodyPr>
          <a:lstStyle/>
          <a:p>
            <a:pPr lvl="0">
              <a:spcBef>
                <a:spcPts val="0"/>
              </a:spcBef>
              <a:buNone/>
            </a:pPr>
            <a:r>
              <a:rPr lang="en"/>
              <a:t>Promises.all</a:t>
            </a:r>
          </a:p>
        </p:txBody>
      </p:sp>
      <p:pic>
        <p:nvPicPr>
          <p:cNvPr id="361" name="Shape 361"/>
          <p:cNvPicPr preferRelativeResize="0"/>
          <p:nvPr/>
        </p:nvPicPr>
        <p:blipFill>
          <a:blip r:embed="rId3">
            <a:alphaModFix/>
          </a:blip>
          <a:stretch>
            <a:fillRect/>
          </a:stretch>
        </p:blipFill>
        <p:spPr>
          <a:xfrm>
            <a:off x="8637575" y="4652912"/>
            <a:ext cx="381000" cy="428625"/>
          </a:xfrm>
          <a:prstGeom prst="rect">
            <a:avLst/>
          </a:prstGeom>
          <a:noFill/>
          <a:ln>
            <a:noFill/>
          </a:ln>
        </p:spPr>
      </p:pic>
      <p:sp>
        <p:nvSpPr>
          <p:cNvPr id="362" name="Shape 362"/>
          <p:cNvSpPr txBox="1"/>
          <p:nvPr>
            <p:ph idx="12" type="sldNum"/>
          </p:nvPr>
        </p:nvSpPr>
        <p:spPr>
          <a:xfrm>
            <a:off x="8553724" y="401863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63" name="Shape 363"/>
          <p:cNvPicPr preferRelativeResize="0"/>
          <p:nvPr/>
        </p:nvPicPr>
        <p:blipFill>
          <a:blip r:embed="rId4">
            <a:alphaModFix/>
          </a:blip>
          <a:stretch>
            <a:fillRect/>
          </a:stretch>
        </p:blipFill>
        <p:spPr>
          <a:xfrm>
            <a:off x="151175" y="592550"/>
            <a:ext cx="8169300" cy="4479499"/>
          </a:xfrm>
          <a:prstGeom prst="rect">
            <a:avLst/>
          </a:prstGeom>
          <a:noFill/>
          <a:ln cap="flat" cmpd="sng" w="9525">
            <a:solidFill>
              <a:srgbClr val="999999"/>
            </a:solidFill>
            <a:prstDash val="solid"/>
            <a:round/>
            <a:headEnd len="med" w="med" type="none"/>
            <a:tailEnd len="med" w="med"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Promises.any</a:t>
            </a:r>
          </a:p>
        </p:txBody>
      </p:sp>
      <p:sp>
        <p:nvSpPr>
          <p:cNvPr id="369" name="Shape 36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b="1" i="1" lang="en"/>
              <a:t>Promise.any</a:t>
            </a:r>
            <a:r>
              <a:rPr lang="en"/>
              <a:t>(</a:t>
            </a:r>
            <a:r>
              <a:rPr b="1" i="1" lang="en"/>
              <a:t>promises</a:t>
            </a:r>
            <a:r>
              <a:rPr lang="en"/>
              <a:t>)  </a:t>
            </a:r>
          </a:p>
          <a:p>
            <a:pPr lvl="0">
              <a:spcBef>
                <a:spcPts val="0"/>
              </a:spcBef>
              <a:buNone/>
            </a:pPr>
            <a:r>
              <a:rPr lang="en"/>
              <a:t>Creates promise that resolves or rejects </a:t>
            </a:r>
          </a:p>
          <a:p>
            <a:pPr indent="457200" lvl="0">
              <a:spcBef>
                <a:spcPts val="0"/>
              </a:spcBef>
              <a:buNone/>
            </a:pPr>
            <a:r>
              <a:rPr lang="en"/>
              <a:t>as soon as one of the promises </a:t>
            </a:r>
            <a:r>
              <a:rPr b="1" i="1" lang="en"/>
              <a:t>resolves</a:t>
            </a:r>
            <a:r>
              <a:rPr lang="en"/>
              <a:t> </a:t>
            </a:r>
          </a:p>
        </p:txBody>
      </p:sp>
      <p:pic>
        <p:nvPicPr>
          <p:cNvPr id="370" name="Shape 370"/>
          <p:cNvPicPr preferRelativeResize="0"/>
          <p:nvPr/>
        </p:nvPicPr>
        <p:blipFill>
          <a:blip r:embed="rId3">
            <a:alphaModFix/>
          </a:blip>
          <a:stretch>
            <a:fillRect/>
          </a:stretch>
        </p:blipFill>
        <p:spPr>
          <a:xfrm>
            <a:off x="8198325" y="4805312"/>
            <a:ext cx="323850" cy="342900"/>
          </a:xfrm>
          <a:prstGeom prst="rect">
            <a:avLst/>
          </a:prstGeom>
          <a:noFill/>
          <a:ln>
            <a:noFill/>
          </a:ln>
        </p:spPr>
      </p:pic>
      <p:sp>
        <p:nvSpPr>
          <p:cNvPr id="371" name="Shape 37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72" name="Shape 372"/>
          <p:cNvPicPr preferRelativeResize="0"/>
          <p:nvPr/>
        </p:nvPicPr>
        <p:blipFill>
          <a:blip r:embed="rId4">
            <a:alphaModFix/>
          </a:blip>
          <a:stretch>
            <a:fillRect/>
          </a:stretch>
        </p:blipFill>
        <p:spPr>
          <a:xfrm>
            <a:off x="368736" y="3000024"/>
            <a:ext cx="8406524" cy="1861249"/>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sp>
        <p:nvSpPr>
          <p:cNvPr id="377" name="Shape 377"/>
          <p:cNvSpPr txBox="1"/>
          <p:nvPr>
            <p:ph type="title"/>
          </p:nvPr>
        </p:nvSpPr>
        <p:spPr>
          <a:xfrm>
            <a:off x="83100" y="64025"/>
            <a:ext cx="8520600" cy="623400"/>
          </a:xfrm>
          <a:prstGeom prst="rect">
            <a:avLst/>
          </a:prstGeom>
        </p:spPr>
        <p:txBody>
          <a:bodyPr anchorCtr="0" anchor="t" bIns="91425" lIns="91425" rIns="91425" tIns="91425">
            <a:noAutofit/>
          </a:bodyPr>
          <a:lstStyle/>
          <a:p>
            <a:pPr lvl="0">
              <a:spcBef>
                <a:spcPts val="0"/>
              </a:spcBef>
              <a:buNone/>
            </a:pPr>
            <a:r>
              <a:rPr lang="en"/>
              <a:t>Promises.any() and Promise.all()</a:t>
            </a:r>
          </a:p>
        </p:txBody>
      </p:sp>
      <p:sp>
        <p:nvSpPr>
          <p:cNvPr id="378" name="Shape 37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379" name="Shape 37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80" name="Shape 38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381" name="Shape 381"/>
          <p:cNvPicPr preferRelativeResize="0"/>
          <p:nvPr/>
        </p:nvPicPr>
        <p:blipFill>
          <a:blip r:embed="rId3">
            <a:alphaModFix/>
          </a:blip>
          <a:stretch>
            <a:fillRect/>
          </a:stretch>
        </p:blipFill>
        <p:spPr>
          <a:xfrm>
            <a:off x="0" y="732635"/>
            <a:ext cx="9144000" cy="4287828"/>
          </a:xfrm>
          <a:prstGeom prst="rect">
            <a:avLst/>
          </a:prstGeom>
          <a:noFill/>
          <a:ln cap="flat" cmpd="sng" w="9525">
            <a:solidFill>
              <a:srgbClr val="999999"/>
            </a:solidFill>
            <a:prstDash val="solid"/>
            <a:round/>
            <a:headEnd len="med" w="med" type="none"/>
            <a:tailEnd len="med" w="med" type="none"/>
          </a:ln>
        </p:spPr>
      </p:pic>
      <p:pic>
        <p:nvPicPr>
          <p:cNvPr id="382" name="Shape 382"/>
          <p:cNvPicPr preferRelativeResize="0"/>
          <p:nvPr/>
        </p:nvPicPr>
        <p:blipFill>
          <a:blip r:embed="rId4">
            <a:alphaModFix/>
          </a:blip>
          <a:stretch>
            <a:fillRect/>
          </a:stretch>
        </p:blipFill>
        <p:spPr>
          <a:xfrm>
            <a:off x="8697325" y="4172987"/>
            <a:ext cx="381000" cy="428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Promises.invokeablePromise (Reakt-Guava)</a:t>
            </a:r>
          </a:p>
        </p:txBody>
      </p:sp>
      <p:pic>
        <p:nvPicPr>
          <p:cNvPr id="388" name="Shape 388"/>
          <p:cNvPicPr preferRelativeResize="0"/>
          <p:nvPr/>
        </p:nvPicPr>
        <p:blipFill>
          <a:blip r:embed="rId3">
            <a:alphaModFix/>
          </a:blip>
          <a:stretch>
            <a:fillRect/>
          </a:stretch>
        </p:blipFill>
        <p:spPr>
          <a:xfrm>
            <a:off x="8198325" y="4652912"/>
            <a:ext cx="323850" cy="342900"/>
          </a:xfrm>
          <a:prstGeom prst="rect">
            <a:avLst/>
          </a:prstGeom>
          <a:noFill/>
          <a:ln>
            <a:noFill/>
          </a:ln>
        </p:spPr>
      </p:pic>
      <p:sp>
        <p:nvSpPr>
          <p:cNvPr id="389" name="Shape 38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90" name="Shape 390"/>
          <p:cNvPicPr preferRelativeResize="0"/>
          <p:nvPr/>
        </p:nvPicPr>
        <p:blipFill>
          <a:blip r:embed="rId4">
            <a:alphaModFix/>
          </a:blip>
          <a:stretch>
            <a:fillRect/>
          </a:stretch>
        </p:blipFill>
        <p:spPr>
          <a:xfrm>
            <a:off x="93524" y="1126799"/>
            <a:ext cx="8953175" cy="2912475"/>
          </a:xfrm>
          <a:prstGeom prst="rect">
            <a:avLst/>
          </a:prstGeom>
          <a:noFill/>
          <a:ln cap="flat" cmpd="sng" w="9525">
            <a:solidFill>
              <a:srgbClr val="666666"/>
            </a:solidFill>
            <a:prstDash val="solid"/>
            <a:round/>
            <a:headEnd len="med" w="med" type="none"/>
            <a:tailEnd len="med" w="med"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Easy to integrate w/ async libs - reakt-vertx</a:t>
            </a:r>
          </a:p>
        </p:txBody>
      </p:sp>
      <p:pic>
        <p:nvPicPr>
          <p:cNvPr id="396" name="Shape 396"/>
          <p:cNvPicPr preferRelativeResize="0"/>
          <p:nvPr/>
        </p:nvPicPr>
        <p:blipFill>
          <a:blip r:embed="rId3">
            <a:alphaModFix/>
          </a:blip>
          <a:stretch>
            <a:fillRect/>
          </a:stretch>
        </p:blipFill>
        <p:spPr>
          <a:xfrm>
            <a:off x="244375" y="2282875"/>
            <a:ext cx="8762849" cy="2359225"/>
          </a:xfrm>
          <a:prstGeom prst="rect">
            <a:avLst/>
          </a:prstGeom>
          <a:noFill/>
          <a:ln cap="flat" cmpd="sng" w="9525">
            <a:solidFill>
              <a:schemeClr val="dk2"/>
            </a:solidFill>
            <a:prstDash val="solid"/>
            <a:round/>
            <a:headEnd len="med" w="med" type="none"/>
            <a:tailEnd len="med" w="med" type="none"/>
          </a:ln>
        </p:spPr>
      </p:pic>
      <p:pic>
        <p:nvPicPr>
          <p:cNvPr id="397" name="Shape 397"/>
          <p:cNvPicPr preferRelativeResize="0"/>
          <p:nvPr/>
        </p:nvPicPr>
        <p:blipFill>
          <a:blip r:embed="rId4">
            <a:alphaModFix/>
          </a:blip>
          <a:stretch>
            <a:fillRect/>
          </a:stretch>
        </p:blipFill>
        <p:spPr>
          <a:xfrm>
            <a:off x="275925" y="1266075"/>
            <a:ext cx="8556375" cy="915818"/>
          </a:xfrm>
          <a:prstGeom prst="rect">
            <a:avLst/>
          </a:prstGeom>
          <a:noFill/>
          <a:ln cap="flat" cmpd="sng" w="9525">
            <a:solidFill>
              <a:schemeClr val="dk2"/>
            </a:solidFill>
            <a:prstDash val="solid"/>
            <a:round/>
            <a:headEnd len="med" w="med" type="none"/>
            <a:tailEnd len="med" w="med" type="none"/>
          </a:ln>
        </p:spPr>
      </p:pic>
      <p:sp>
        <p:nvSpPr>
          <p:cNvPr id="398" name="Shape 398"/>
          <p:cNvSpPr txBox="1"/>
          <p:nvPr/>
        </p:nvSpPr>
        <p:spPr>
          <a:xfrm>
            <a:off x="6809475" y="4811925"/>
            <a:ext cx="4658400" cy="5436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399" name="Shape 399"/>
          <p:cNvPicPr preferRelativeResize="0"/>
          <p:nvPr/>
        </p:nvPicPr>
        <p:blipFill>
          <a:blip r:embed="rId5">
            <a:alphaModFix/>
          </a:blip>
          <a:stretch>
            <a:fillRect/>
          </a:stretch>
        </p:blipFill>
        <p:spPr>
          <a:xfrm>
            <a:off x="8198325" y="4652912"/>
            <a:ext cx="323850" cy="342900"/>
          </a:xfrm>
          <a:prstGeom prst="rect">
            <a:avLst/>
          </a:prstGeom>
          <a:noFill/>
          <a:ln>
            <a:noFill/>
          </a:ln>
        </p:spPr>
      </p:pic>
      <p:pic>
        <p:nvPicPr>
          <p:cNvPr descr="Brace, Bit, Tools, Drill, ..." id="400" name="Shape 400"/>
          <p:cNvPicPr preferRelativeResize="0"/>
          <p:nvPr/>
        </p:nvPicPr>
        <p:blipFill>
          <a:blip r:embed="rId6">
            <a:alphaModFix/>
          </a:blip>
          <a:stretch>
            <a:fillRect/>
          </a:stretch>
        </p:blipFill>
        <p:spPr>
          <a:xfrm>
            <a:off x="8522175" y="4652925"/>
            <a:ext cx="541461" cy="360974"/>
          </a:xfrm>
          <a:prstGeom prst="rect">
            <a:avLst/>
          </a:prstGeom>
          <a:noFill/>
          <a:ln>
            <a:noFill/>
          </a:ln>
        </p:spPr>
      </p:pic>
      <p:sp>
        <p:nvSpPr>
          <p:cNvPr id="401" name="Shape 40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485875" y="1714500"/>
            <a:ext cx="8183700" cy="785700"/>
          </a:xfrm>
          <a:prstGeom prst="rect">
            <a:avLst/>
          </a:prstGeom>
        </p:spPr>
        <p:txBody>
          <a:bodyPr anchorCtr="0" anchor="b" bIns="91425" lIns="91425" rIns="91425" tIns="91425">
            <a:noAutofit/>
          </a:bodyPr>
          <a:lstStyle/>
          <a:p>
            <a:pPr lvl="0">
              <a:spcBef>
                <a:spcPts val="0"/>
              </a:spcBef>
              <a:buNone/>
            </a:pPr>
            <a:r>
              <a:rPr lang="en"/>
              <a:t>Reactor</a:t>
            </a:r>
          </a:p>
        </p:txBody>
      </p:sp>
      <p:sp>
        <p:nvSpPr>
          <p:cNvPr id="407" name="Shape 40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Reactor</a:t>
            </a:r>
          </a:p>
        </p:txBody>
      </p:sp>
      <p:pic>
        <p:nvPicPr>
          <p:cNvPr id="413" name="Shape 413"/>
          <p:cNvPicPr preferRelativeResize="0"/>
          <p:nvPr/>
        </p:nvPicPr>
        <p:blipFill>
          <a:blip r:embed="rId3">
            <a:alphaModFix/>
          </a:blip>
          <a:stretch>
            <a:fillRect/>
          </a:stretch>
        </p:blipFill>
        <p:spPr>
          <a:xfrm>
            <a:off x="8198325" y="4652912"/>
            <a:ext cx="323850" cy="342900"/>
          </a:xfrm>
          <a:prstGeom prst="rect">
            <a:avLst/>
          </a:prstGeom>
          <a:noFill/>
          <a:ln>
            <a:noFill/>
          </a:ln>
        </p:spPr>
      </p:pic>
      <p:sp>
        <p:nvSpPr>
          <p:cNvPr id="414" name="Shape 41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2"/>
              </a:buClr>
              <a:buSzPct val="61111"/>
              <a:buFont typeface="Arial"/>
              <a:buNone/>
            </a:pPr>
            <a:r>
              <a:rPr lang="en"/>
              <a:t>Manages callbacks (</a:t>
            </a:r>
            <a:r>
              <a:rPr b="1" i="1" lang="en"/>
              <a:t>ReplayPromises</a:t>
            </a:r>
            <a:r>
              <a:rPr lang="en"/>
              <a:t>) that execute in caller's thread (thread safe, async callbacks)</a:t>
            </a:r>
          </a:p>
          <a:p>
            <a:pPr indent="-228600" lvl="0" marL="457200" rtl="0">
              <a:spcBef>
                <a:spcPts val="0"/>
              </a:spcBef>
            </a:pPr>
            <a:r>
              <a:rPr lang="en"/>
              <a:t>Promise handlers that are triggered in caller’s thread</a:t>
            </a:r>
          </a:p>
          <a:p>
            <a:pPr indent="-228600" lvl="0" marL="457200">
              <a:spcBef>
                <a:spcPts val="0"/>
              </a:spcBef>
            </a:pPr>
            <a:r>
              <a:rPr lang="en"/>
              <a:t>Timeouts for async calls</a:t>
            </a:r>
          </a:p>
          <a:p>
            <a:pPr lvl="0">
              <a:spcBef>
                <a:spcPts val="0"/>
              </a:spcBef>
              <a:buClr>
                <a:schemeClr val="dk2"/>
              </a:buClr>
              <a:buSzPct val="61111"/>
              <a:buFont typeface="Arial"/>
              <a:buNone/>
            </a:pPr>
            <a:r>
              <a:rPr lang="en"/>
              <a:t>Manages tasks that run in the caller's thread</a:t>
            </a:r>
          </a:p>
          <a:p>
            <a:pPr indent="-228600" lvl="0" marL="457200">
              <a:spcBef>
                <a:spcPts val="0"/>
              </a:spcBef>
            </a:pPr>
            <a:r>
              <a:rPr b="1" i="1" lang="en"/>
              <a:t>Repeating tasks</a:t>
            </a:r>
            <a:r>
              <a:rPr lang="en"/>
              <a:t> that run in a caller's thread</a:t>
            </a:r>
          </a:p>
          <a:p>
            <a:pPr indent="-228600" lvl="0" marL="457200" rtl="0">
              <a:spcBef>
                <a:spcPts val="0"/>
              </a:spcBef>
            </a:pPr>
            <a:r>
              <a:rPr b="1" i="1" lang="en"/>
              <a:t>one shot </a:t>
            </a:r>
            <a:r>
              <a:rPr lang="en"/>
              <a:t>timed tasks that run in the caller's thread</a:t>
            </a:r>
          </a:p>
          <a:p>
            <a:pPr lvl="0">
              <a:spcBef>
                <a:spcPts val="0"/>
              </a:spcBef>
              <a:buNone/>
            </a:pPr>
            <a:r>
              <a:rPr lang="en"/>
              <a:t>Adapts to event loop, Verticle, Actor</a:t>
            </a:r>
          </a:p>
          <a:p>
            <a:pPr lvl="0">
              <a:spcBef>
                <a:spcPts val="0"/>
              </a:spcBef>
              <a:buClr>
                <a:schemeClr val="dk2"/>
              </a:buClr>
              <a:buSzPct val="61111"/>
              <a:buFont typeface="Arial"/>
              <a:buNone/>
            </a:pPr>
            <a:r>
              <a:t/>
            </a:r>
            <a:endParaRPr/>
          </a:p>
          <a:p>
            <a:pPr lvl="0">
              <a:spcBef>
                <a:spcPts val="0"/>
              </a:spcBef>
              <a:buNone/>
            </a:pPr>
            <a:r>
              <a:t/>
            </a:r>
            <a:endParaRPr/>
          </a:p>
        </p:txBody>
      </p:sp>
      <p:sp>
        <p:nvSpPr>
          <p:cNvPr id="415" name="Shape 4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Notable Reactor Methods </a:t>
            </a:r>
          </a:p>
        </p:txBody>
      </p:sp>
      <p:pic>
        <p:nvPicPr>
          <p:cNvPr id="421" name="Shape 421"/>
          <p:cNvPicPr preferRelativeResize="0"/>
          <p:nvPr/>
        </p:nvPicPr>
        <p:blipFill>
          <a:blip r:embed="rId3">
            <a:alphaModFix/>
          </a:blip>
          <a:stretch>
            <a:fillRect/>
          </a:stretch>
        </p:blipFill>
        <p:spPr>
          <a:xfrm>
            <a:off x="8198325" y="4652912"/>
            <a:ext cx="323850" cy="342900"/>
          </a:xfrm>
          <a:prstGeom prst="rect">
            <a:avLst/>
          </a:prstGeom>
          <a:noFill/>
          <a:ln>
            <a:noFill/>
          </a:ln>
        </p:spPr>
      </p:pic>
      <p:sp>
        <p:nvSpPr>
          <p:cNvPr id="422" name="Shape 42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a:spcBef>
                <a:spcPts val="0"/>
              </a:spcBef>
            </a:pPr>
            <a:r>
              <a:rPr b="1" i="1" lang="en"/>
              <a:t>addRepeatingTask(interval, runnable)</a:t>
            </a:r>
            <a:r>
              <a:rPr lang="en"/>
              <a:t> add a task that repeats every interval</a:t>
            </a:r>
          </a:p>
          <a:p>
            <a:pPr indent="-228600" lvl="0" marL="457200">
              <a:spcBef>
                <a:spcPts val="0"/>
              </a:spcBef>
            </a:pPr>
            <a:r>
              <a:rPr b="1" i="1" lang="en"/>
              <a:t>runTaskAfter(afterInterval, runnable)</a:t>
            </a:r>
            <a:r>
              <a:rPr lang="en"/>
              <a:t> run a task after an interval expires</a:t>
            </a:r>
          </a:p>
          <a:p>
            <a:pPr indent="-228600" lvl="0" marL="457200">
              <a:spcBef>
                <a:spcPts val="0"/>
              </a:spcBef>
            </a:pPr>
            <a:r>
              <a:rPr b="1" i="1" lang="en"/>
              <a:t>deferRun(runnable)</a:t>
            </a:r>
            <a:r>
              <a:rPr lang="en"/>
              <a:t> run a task on this thread as soon as you can</a:t>
            </a:r>
          </a:p>
          <a:p>
            <a:pPr indent="-228600" lvl="0" marL="457200">
              <a:spcBef>
                <a:spcPts val="0"/>
              </a:spcBef>
            </a:pPr>
            <a:r>
              <a:rPr b="1" i="1" lang="en"/>
              <a:t>all(...)</a:t>
            </a:r>
            <a:r>
              <a:rPr lang="en"/>
              <a:t> creates a all promise; resolves with </a:t>
            </a:r>
            <a:r>
              <a:rPr b="1" i="1" lang="en"/>
              <a:t>Reactor</a:t>
            </a:r>
            <a:r>
              <a:rPr lang="en"/>
              <a:t>  (you can pass a timeout)</a:t>
            </a:r>
          </a:p>
          <a:p>
            <a:pPr indent="-228600" lvl="0" marL="457200">
              <a:spcBef>
                <a:spcPts val="0"/>
              </a:spcBef>
            </a:pPr>
            <a:r>
              <a:rPr b="1" i="1" lang="en"/>
              <a:t>any(...)</a:t>
            </a:r>
            <a:r>
              <a:rPr lang="en"/>
              <a:t> create any promise with </a:t>
            </a:r>
            <a:r>
              <a:rPr b="1" i="1" lang="en"/>
              <a:t>Reactor</a:t>
            </a:r>
            <a:r>
              <a:rPr lang="en"/>
              <a:t> (you can pass a timeout)</a:t>
            </a:r>
          </a:p>
          <a:p>
            <a:pPr indent="-228600" lvl="0" marL="457200">
              <a:spcBef>
                <a:spcPts val="0"/>
              </a:spcBef>
            </a:pPr>
            <a:r>
              <a:rPr b="1" i="1" lang="en"/>
              <a:t>promise() </a:t>
            </a:r>
            <a:r>
              <a:rPr lang="en"/>
              <a:t>creates a </a:t>
            </a:r>
            <a:r>
              <a:rPr b="1" i="1" lang="en"/>
              <a:t>ReplayPromise</a:t>
            </a:r>
            <a:r>
              <a:rPr lang="en"/>
              <a:t> so Reactor manages promise (you can pass a timeout)</a:t>
            </a:r>
          </a:p>
          <a:p>
            <a:pPr lvl="0">
              <a:spcBef>
                <a:spcPts val="0"/>
              </a:spcBef>
              <a:buNone/>
            </a:pPr>
            <a:r>
              <a:t/>
            </a:r>
            <a:endParaRPr/>
          </a:p>
        </p:txBody>
      </p:sp>
      <p:sp>
        <p:nvSpPr>
          <p:cNvPr id="423" name="Shape 42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pic>
        <p:nvPicPr>
          <p:cNvPr id="428" name="Shape 428"/>
          <p:cNvPicPr preferRelativeResize="0"/>
          <p:nvPr/>
        </p:nvPicPr>
        <p:blipFill>
          <a:blip r:embed="rId3">
            <a:alphaModFix/>
          </a:blip>
          <a:stretch>
            <a:fillRect/>
          </a:stretch>
        </p:blipFill>
        <p:spPr>
          <a:xfrm>
            <a:off x="159075" y="26851"/>
            <a:ext cx="7527199" cy="1757024"/>
          </a:xfrm>
          <a:prstGeom prst="rect">
            <a:avLst/>
          </a:prstGeom>
          <a:noFill/>
          <a:ln cap="flat" cmpd="sng" w="9525">
            <a:solidFill>
              <a:schemeClr val="dk2"/>
            </a:solidFill>
            <a:prstDash val="solid"/>
            <a:round/>
            <a:headEnd len="med" w="med" type="none"/>
            <a:tailEnd len="med" w="med" type="none"/>
          </a:ln>
        </p:spPr>
      </p:pic>
      <p:pic>
        <p:nvPicPr>
          <p:cNvPr id="429" name="Shape 429"/>
          <p:cNvPicPr preferRelativeResize="0"/>
          <p:nvPr/>
        </p:nvPicPr>
        <p:blipFill>
          <a:blip r:embed="rId4">
            <a:alphaModFix/>
          </a:blip>
          <a:stretch>
            <a:fillRect/>
          </a:stretch>
        </p:blipFill>
        <p:spPr>
          <a:xfrm>
            <a:off x="259075" y="1712775"/>
            <a:ext cx="8427224" cy="3236625"/>
          </a:xfrm>
          <a:prstGeom prst="rect">
            <a:avLst/>
          </a:prstGeom>
          <a:noFill/>
          <a:ln cap="flat" cmpd="sng" w="9525">
            <a:solidFill>
              <a:schemeClr val="dk2"/>
            </a:solidFill>
            <a:prstDash val="solid"/>
            <a:round/>
            <a:headEnd len="med" w="med" type="none"/>
            <a:tailEnd len="med" w="med" type="none"/>
          </a:ln>
        </p:spPr>
      </p:pic>
      <p:pic>
        <p:nvPicPr>
          <p:cNvPr id="430" name="Shape 430"/>
          <p:cNvPicPr preferRelativeResize="0"/>
          <p:nvPr/>
        </p:nvPicPr>
        <p:blipFill>
          <a:blip r:embed="rId5">
            <a:alphaModFix/>
          </a:blip>
          <a:stretch>
            <a:fillRect/>
          </a:stretch>
        </p:blipFill>
        <p:spPr>
          <a:xfrm>
            <a:off x="8637575" y="4652912"/>
            <a:ext cx="381000" cy="428625"/>
          </a:xfrm>
          <a:prstGeom prst="rect">
            <a:avLst/>
          </a:prstGeom>
          <a:noFill/>
          <a:ln>
            <a:noFill/>
          </a:ln>
        </p:spPr>
      </p:pic>
      <p:sp>
        <p:nvSpPr>
          <p:cNvPr id="431" name="Shape 43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x="0" y="0"/>
          <a:ext cx="0" cy="0"/>
          <a:chOff x="0" y="0"/>
          <a:chExt cx="0" cy="0"/>
        </a:xfrm>
      </p:grpSpPr>
      <p:pic>
        <p:nvPicPr>
          <p:cNvPr id="436" name="Shape 436"/>
          <p:cNvPicPr preferRelativeResize="0"/>
          <p:nvPr/>
        </p:nvPicPr>
        <p:blipFill>
          <a:blip r:embed="rId3">
            <a:alphaModFix/>
          </a:blip>
          <a:stretch>
            <a:fillRect/>
          </a:stretch>
        </p:blipFill>
        <p:spPr>
          <a:xfrm>
            <a:off x="262949" y="631600"/>
            <a:ext cx="7594191" cy="4511900"/>
          </a:xfrm>
          <a:prstGeom prst="rect">
            <a:avLst/>
          </a:prstGeom>
          <a:noFill/>
          <a:ln cap="flat" cmpd="sng" w="9525">
            <a:solidFill>
              <a:srgbClr val="999999"/>
            </a:solidFill>
            <a:prstDash val="solid"/>
            <a:round/>
            <a:headEnd len="med" w="med" type="none"/>
            <a:tailEnd len="med" w="med" type="none"/>
          </a:ln>
        </p:spPr>
      </p:pic>
      <p:pic>
        <p:nvPicPr>
          <p:cNvPr id="437" name="Shape 437"/>
          <p:cNvPicPr preferRelativeResize="0"/>
          <p:nvPr/>
        </p:nvPicPr>
        <p:blipFill>
          <a:blip r:embed="rId4">
            <a:alphaModFix/>
          </a:blip>
          <a:stretch>
            <a:fillRect/>
          </a:stretch>
        </p:blipFill>
        <p:spPr>
          <a:xfrm>
            <a:off x="8637575" y="4652912"/>
            <a:ext cx="381000" cy="428625"/>
          </a:xfrm>
          <a:prstGeom prst="rect">
            <a:avLst/>
          </a:prstGeom>
          <a:noFill/>
          <a:ln>
            <a:noFill/>
          </a:ln>
        </p:spPr>
      </p:pic>
      <p:sp>
        <p:nvSpPr>
          <p:cNvPr id="438" name="Shape 4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39" name="Shape 439"/>
          <p:cNvSpPr txBox="1"/>
          <p:nvPr>
            <p:ph type="title"/>
          </p:nvPr>
        </p:nvSpPr>
        <p:spPr>
          <a:xfrm>
            <a:off x="127925" y="46100"/>
            <a:ext cx="8520600" cy="623400"/>
          </a:xfrm>
          <a:prstGeom prst="rect">
            <a:avLst/>
          </a:prstGeom>
        </p:spPr>
        <p:txBody>
          <a:bodyPr anchorCtr="0" anchor="t" bIns="91425" lIns="91425" rIns="91425" tIns="91425">
            <a:noAutofit/>
          </a:bodyPr>
          <a:lstStyle/>
          <a:p>
            <a:pPr lvl="0">
              <a:spcBef>
                <a:spcPts val="0"/>
              </a:spcBef>
              <a:buNone/>
            </a:pPr>
            <a:r>
              <a:rPr lang="en"/>
              <a:t>Reactor, any, all, timeouts</a:t>
            </a:r>
          </a:p>
        </p:txBody>
      </p:sp>
      <p:cxnSp>
        <p:nvCxnSpPr>
          <p:cNvPr id="440" name="Shape 440"/>
          <p:cNvCxnSpPr/>
          <p:nvPr/>
        </p:nvCxnSpPr>
        <p:spPr>
          <a:xfrm>
            <a:off x="29350" y="1077800"/>
            <a:ext cx="293400" cy="9900"/>
          </a:xfrm>
          <a:prstGeom prst="straightConnector1">
            <a:avLst/>
          </a:prstGeom>
          <a:noFill/>
          <a:ln cap="flat" cmpd="sng" w="9525">
            <a:solidFill>
              <a:srgbClr val="EFEFEF"/>
            </a:solidFill>
            <a:prstDash val="solid"/>
            <a:round/>
            <a:headEnd len="lg" w="lg" type="none"/>
            <a:tailEnd len="lg" w="lg" type="triangle"/>
          </a:ln>
        </p:spPr>
      </p:cxnSp>
      <p:cxnSp>
        <p:nvCxnSpPr>
          <p:cNvPr id="441" name="Shape 441"/>
          <p:cNvCxnSpPr/>
          <p:nvPr/>
        </p:nvCxnSpPr>
        <p:spPr>
          <a:xfrm>
            <a:off x="29350" y="1889100"/>
            <a:ext cx="860700" cy="53100"/>
          </a:xfrm>
          <a:prstGeom prst="straightConnector1">
            <a:avLst/>
          </a:prstGeom>
          <a:noFill/>
          <a:ln cap="flat" cmpd="sng" w="9525">
            <a:solidFill>
              <a:srgbClr val="EFEFEF"/>
            </a:solidFill>
            <a:prstDash val="solid"/>
            <a:round/>
            <a:headEnd len="lg" w="lg" type="none"/>
            <a:tailEnd len="lg" w="lg" type="triangle"/>
          </a:ln>
        </p:spPr>
      </p:cxnSp>
      <p:cxnSp>
        <p:nvCxnSpPr>
          <p:cNvPr id="442" name="Shape 442"/>
          <p:cNvCxnSpPr/>
          <p:nvPr/>
        </p:nvCxnSpPr>
        <p:spPr>
          <a:xfrm flipH="1">
            <a:off x="3246750" y="1212675"/>
            <a:ext cx="1105200" cy="97800"/>
          </a:xfrm>
          <a:prstGeom prst="straightConnector1">
            <a:avLst/>
          </a:prstGeom>
          <a:noFill/>
          <a:ln cap="flat" cmpd="sng" w="9525">
            <a:solidFill>
              <a:srgbClr val="F3F3F3"/>
            </a:solidFill>
            <a:prstDash val="solid"/>
            <a:round/>
            <a:headEnd len="lg" w="lg" type="none"/>
            <a:tailEnd len="lg" w="lg" type="triangle"/>
          </a:ln>
        </p:spPr>
      </p:cxnSp>
      <p:sp>
        <p:nvSpPr>
          <p:cNvPr id="443" name="Shape 443"/>
          <p:cNvSpPr txBox="1"/>
          <p:nvPr/>
        </p:nvSpPr>
        <p:spPr>
          <a:xfrm>
            <a:off x="4351950" y="1114875"/>
            <a:ext cx="1711500" cy="469500"/>
          </a:xfrm>
          <a:prstGeom prst="rect">
            <a:avLst/>
          </a:prstGeom>
          <a:solidFill>
            <a:srgbClr val="000000"/>
          </a:solidFill>
          <a:ln cap="flat" cmpd="sng" w="9525">
            <a:solidFill>
              <a:srgbClr val="EFEFEF"/>
            </a:solidFill>
            <a:prstDash val="solid"/>
            <a:round/>
            <a:headEnd len="med" w="med" type="none"/>
            <a:tailEnd len="med" w="med" type="none"/>
          </a:ln>
        </p:spPr>
        <p:txBody>
          <a:bodyPr anchorCtr="0" anchor="t" bIns="91425" lIns="91425" rIns="91425" tIns="91425">
            <a:noAutofit/>
          </a:bodyPr>
          <a:lstStyle/>
          <a:p>
            <a:pPr lvl="0">
              <a:spcBef>
                <a:spcPts val="0"/>
              </a:spcBef>
              <a:buNone/>
            </a:pPr>
            <a:r>
              <a:rPr b="1" lang="en">
                <a:solidFill>
                  <a:srgbClr val="D9D9D9"/>
                </a:solidFill>
              </a:rPr>
              <a:t>Promise to queue</a:t>
            </a:r>
          </a:p>
        </p:txBody>
      </p:sp>
      <p:cxnSp>
        <p:nvCxnSpPr>
          <p:cNvPr id="444" name="Shape 444"/>
          <p:cNvCxnSpPr>
            <a:stCxn id="445" idx="1"/>
          </p:cNvCxnSpPr>
          <p:nvPr/>
        </p:nvCxnSpPr>
        <p:spPr>
          <a:xfrm flipH="1">
            <a:off x="4420625" y="2300950"/>
            <a:ext cx="1677000" cy="7800"/>
          </a:xfrm>
          <a:prstGeom prst="straightConnector1">
            <a:avLst/>
          </a:prstGeom>
          <a:noFill/>
          <a:ln cap="flat" cmpd="sng" w="9525">
            <a:solidFill>
              <a:srgbClr val="F3F3F3"/>
            </a:solidFill>
            <a:prstDash val="solid"/>
            <a:round/>
            <a:headEnd len="lg" w="lg" type="none"/>
            <a:tailEnd len="lg" w="lg" type="triangle"/>
          </a:ln>
        </p:spPr>
      </p:cxnSp>
      <p:sp>
        <p:nvSpPr>
          <p:cNvPr id="445" name="Shape 445"/>
          <p:cNvSpPr txBox="1"/>
          <p:nvPr/>
        </p:nvSpPr>
        <p:spPr>
          <a:xfrm>
            <a:off x="6097625" y="2029750"/>
            <a:ext cx="2523300" cy="542400"/>
          </a:xfrm>
          <a:prstGeom prst="rect">
            <a:avLst/>
          </a:prstGeom>
          <a:solidFill>
            <a:srgbClr val="000000"/>
          </a:solidFill>
          <a:ln cap="flat" cmpd="sng" w="9525">
            <a:solidFill>
              <a:srgbClr val="EFEFE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a:solidFill>
                  <a:srgbClr val="D9D9D9"/>
                </a:solidFill>
              </a:rPr>
              <a:t>Promises to store todo in NoSQL tables</a:t>
            </a:r>
          </a:p>
        </p:txBody>
      </p:sp>
      <p:cxnSp>
        <p:nvCxnSpPr>
          <p:cNvPr id="446" name="Shape 446"/>
          <p:cNvCxnSpPr/>
          <p:nvPr/>
        </p:nvCxnSpPr>
        <p:spPr>
          <a:xfrm flipH="1">
            <a:off x="3862925" y="2572150"/>
            <a:ext cx="2234700" cy="1056000"/>
          </a:xfrm>
          <a:prstGeom prst="straightConnector1">
            <a:avLst/>
          </a:prstGeom>
          <a:noFill/>
          <a:ln cap="flat" cmpd="sng" w="9525">
            <a:solidFill>
              <a:srgbClr val="F3F3F3"/>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485875" y="1714500"/>
            <a:ext cx="8183700" cy="785700"/>
          </a:xfrm>
          <a:prstGeom prst="rect">
            <a:avLst/>
          </a:prstGeom>
        </p:spPr>
        <p:txBody>
          <a:bodyPr anchorCtr="0" anchor="b" bIns="91425" lIns="91425" rIns="91425" tIns="91425">
            <a:noAutofit/>
          </a:bodyPr>
          <a:lstStyle/>
          <a:p>
            <a:pPr lvl="0">
              <a:spcBef>
                <a:spcPts val="0"/>
              </a:spcBef>
              <a:buNone/>
            </a:pPr>
            <a:r>
              <a:rPr lang="en"/>
              <a:t>What is Reakt in 30 seconds!</a:t>
            </a:r>
          </a:p>
        </p:txBody>
      </p:sp>
      <p:sp>
        <p:nvSpPr>
          <p:cNvPr id="141" name="Shape 14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ph type="title"/>
          </p:nvPr>
        </p:nvSpPr>
        <p:spPr>
          <a:xfrm>
            <a:off x="485875" y="1714500"/>
            <a:ext cx="8183700" cy="785700"/>
          </a:xfrm>
          <a:prstGeom prst="rect">
            <a:avLst/>
          </a:prstGeom>
        </p:spPr>
        <p:txBody>
          <a:bodyPr anchorCtr="0" anchor="b" bIns="91425" lIns="91425" rIns="91425" tIns="91425">
            <a:noAutofit/>
          </a:bodyPr>
          <a:lstStyle/>
          <a:p>
            <a:pPr lvl="0" rtl="0">
              <a:spcBef>
                <a:spcPts val="0"/>
              </a:spcBef>
              <a:buNone/>
            </a:pPr>
            <a:r>
              <a:rPr lang="en"/>
              <a:t>Circuit breaker</a:t>
            </a:r>
          </a:p>
        </p:txBody>
      </p:sp>
      <p:sp>
        <p:nvSpPr>
          <p:cNvPr id="452" name="Shape 452"/>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type="title"/>
          </p:nvPr>
        </p:nvSpPr>
        <p:spPr>
          <a:xfrm>
            <a:off x="311700" y="445025"/>
            <a:ext cx="8520600" cy="623400"/>
          </a:xfrm>
          <a:prstGeom prst="rect">
            <a:avLst/>
          </a:prstGeom>
        </p:spPr>
        <p:txBody>
          <a:bodyPr anchorCtr="0" anchor="t" bIns="91425" lIns="91425" rIns="91425" tIns="91425">
            <a:noAutofit/>
          </a:bodyPr>
          <a:lstStyle/>
          <a:p>
            <a:pPr lvl="0" rtl="0">
              <a:spcBef>
                <a:spcPts val="0"/>
              </a:spcBef>
              <a:buNone/>
            </a:pPr>
            <a:r>
              <a:rPr lang="en"/>
              <a:t>Circuit Breaker </a:t>
            </a:r>
          </a:p>
        </p:txBody>
      </p:sp>
      <p:sp>
        <p:nvSpPr>
          <p:cNvPr id="458" name="Shape 45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b="1" i="1" lang="en"/>
              <a:t>Breaker</a:t>
            </a:r>
            <a:r>
              <a:rPr lang="en"/>
              <a:t> is short for circuit breaker</a:t>
            </a:r>
          </a:p>
          <a:p>
            <a:pPr indent="-228600" lvl="0" marL="457200" rtl="0">
              <a:spcBef>
                <a:spcPts val="0"/>
              </a:spcBef>
            </a:pPr>
            <a:r>
              <a:rPr lang="en"/>
              <a:t>Wraps access to a service, resource, repo, connection, queue, etc.</a:t>
            </a:r>
          </a:p>
          <a:p>
            <a:pPr indent="-228600" lvl="0" marL="457200" rtl="0">
              <a:spcBef>
                <a:spcPts val="0"/>
              </a:spcBef>
            </a:pPr>
            <a:r>
              <a:rPr lang="en"/>
              <a:t>Tracks errors which can trigger the </a:t>
            </a:r>
            <a:r>
              <a:rPr b="1" i="1" lang="en"/>
              <a:t>breaker</a:t>
            </a:r>
            <a:r>
              <a:rPr lang="en"/>
              <a:t> to </a:t>
            </a:r>
            <a:r>
              <a:rPr b="1" i="1" lang="en"/>
              <a:t>open</a:t>
            </a:r>
          </a:p>
          <a:p>
            <a:pPr indent="-228600" lvl="0" marL="457200" rtl="0">
              <a:spcBef>
                <a:spcPts val="0"/>
              </a:spcBef>
            </a:pPr>
            <a:r>
              <a:rPr b="1" i="1" lang="en"/>
              <a:t>Breaker</a:t>
            </a:r>
            <a:r>
              <a:rPr lang="en"/>
              <a:t> is just an interface / contract </a:t>
            </a:r>
          </a:p>
          <a:p>
            <a:pPr indent="-228600" lvl="1" marL="914400" rtl="0">
              <a:spcBef>
                <a:spcPts val="0"/>
              </a:spcBef>
            </a:pPr>
            <a:r>
              <a:rPr lang="en"/>
              <a:t>Implementers can be creative in what is considered an open or broken breaker</a:t>
            </a:r>
          </a:p>
          <a:p>
            <a:pPr lvl="0" rtl="0">
              <a:spcBef>
                <a:spcPts val="0"/>
              </a:spcBef>
              <a:buNone/>
            </a:pPr>
            <a:r>
              <a:t/>
            </a:r>
            <a:endParaRPr/>
          </a:p>
        </p:txBody>
      </p:sp>
      <p:pic>
        <p:nvPicPr>
          <p:cNvPr id="459" name="Shape 459"/>
          <p:cNvPicPr preferRelativeResize="0"/>
          <p:nvPr/>
        </p:nvPicPr>
        <p:blipFill>
          <a:blip r:embed="rId3">
            <a:alphaModFix/>
          </a:blip>
          <a:stretch>
            <a:fillRect/>
          </a:stretch>
        </p:blipFill>
        <p:spPr>
          <a:xfrm>
            <a:off x="8198325" y="4652912"/>
            <a:ext cx="323850" cy="342900"/>
          </a:xfrm>
          <a:prstGeom prst="rect">
            <a:avLst/>
          </a:prstGeom>
          <a:noFill/>
          <a:ln>
            <a:noFill/>
          </a:ln>
        </p:spPr>
      </p:pic>
      <p:sp>
        <p:nvSpPr>
          <p:cNvPr id="460" name="Shape 46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pic>
        <p:nvPicPr>
          <p:cNvPr id="465" name="Shape 465"/>
          <p:cNvPicPr preferRelativeResize="0"/>
          <p:nvPr/>
        </p:nvPicPr>
        <p:blipFill>
          <a:blip r:embed="rId3">
            <a:alphaModFix/>
          </a:blip>
          <a:stretch>
            <a:fillRect/>
          </a:stretch>
        </p:blipFill>
        <p:spPr>
          <a:xfrm>
            <a:off x="3388700" y="0"/>
            <a:ext cx="5796325" cy="5143500"/>
          </a:xfrm>
          <a:prstGeom prst="rect">
            <a:avLst/>
          </a:prstGeom>
          <a:noFill/>
          <a:ln cap="flat" cmpd="sng" w="9525">
            <a:solidFill>
              <a:schemeClr val="dk2"/>
            </a:solidFill>
            <a:prstDash val="solid"/>
            <a:round/>
            <a:headEnd len="med" w="med" type="none"/>
            <a:tailEnd len="med" w="med" type="none"/>
          </a:ln>
        </p:spPr>
      </p:pic>
      <p:pic>
        <p:nvPicPr>
          <p:cNvPr id="466" name="Shape 466"/>
          <p:cNvPicPr preferRelativeResize="0"/>
          <p:nvPr/>
        </p:nvPicPr>
        <p:blipFill>
          <a:blip r:embed="rId4">
            <a:alphaModFix/>
          </a:blip>
          <a:stretch>
            <a:fillRect/>
          </a:stretch>
        </p:blipFill>
        <p:spPr>
          <a:xfrm>
            <a:off x="33500" y="840575"/>
            <a:ext cx="3832717" cy="1598325"/>
          </a:xfrm>
          <a:prstGeom prst="rect">
            <a:avLst/>
          </a:prstGeom>
          <a:noFill/>
          <a:ln cap="flat" cmpd="sng" w="9525">
            <a:solidFill>
              <a:schemeClr val="dk2"/>
            </a:solidFill>
            <a:prstDash val="solid"/>
            <a:round/>
            <a:headEnd len="med" w="med" type="none"/>
            <a:tailEnd len="med" w="med" type="none"/>
          </a:ln>
        </p:spPr>
      </p:pic>
      <p:pic>
        <p:nvPicPr>
          <p:cNvPr id="467" name="Shape 467"/>
          <p:cNvPicPr preferRelativeResize="0"/>
          <p:nvPr/>
        </p:nvPicPr>
        <p:blipFill>
          <a:blip r:embed="rId5">
            <a:alphaModFix/>
          </a:blip>
          <a:stretch>
            <a:fillRect/>
          </a:stretch>
        </p:blipFill>
        <p:spPr>
          <a:xfrm>
            <a:off x="33500" y="0"/>
            <a:ext cx="3406899" cy="793909"/>
          </a:xfrm>
          <a:prstGeom prst="rect">
            <a:avLst/>
          </a:prstGeom>
          <a:noFill/>
          <a:ln cap="flat" cmpd="sng" w="9525">
            <a:solidFill>
              <a:schemeClr val="dk2"/>
            </a:solidFill>
            <a:prstDash val="solid"/>
            <a:round/>
            <a:headEnd len="med" w="med" type="none"/>
            <a:tailEnd len="med" w="med" type="none"/>
          </a:ln>
        </p:spPr>
      </p:pic>
      <p:pic>
        <p:nvPicPr>
          <p:cNvPr id="468" name="Shape 468"/>
          <p:cNvPicPr preferRelativeResize="0"/>
          <p:nvPr/>
        </p:nvPicPr>
        <p:blipFill>
          <a:blip r:embed="rId6">
            <a:alphaModFix/>
          </a:blip>
          <a:stretch>
            <a:fillRect/>
          </a:stretch>
        </p:blipFill>
        <p:spPr>
          <a:xfrm>
            <a:off x="33500" y="2438900"/>
            <a:ext cx="3832725" cy="1746874"/>
          </a:xfrm>
          <a:prstGeom prst="rect">
            <a:avLst/>
          </a:prstGeom>
          <a:noFill/>
          <a:ln cap="flat" cmpd="sng" w="9525">
            <a:solidFill>
              <a:schemeClr val="dk2"/>
            </a:solidFill>
            <a:prstDash val="solid"/>
            <a:round/>
            <a:headEnd len="med" w="med" type="none"/>
            <a:tailEnd len="med" w="med" type="none"/>
          </a:ln>
        </p:spPr>
      </p:pic>
      <p:pic>
        <p:nvPicPr>
          <p:cNvPr id="469" name="Shape 469"/>
          <p:cNvPicPr preferRelativeResize="0"/>
          <p:nvPr/>
        </p:nvPicPr>
        <p:blipFill>
          <a:blip r:embed="rId7">
            <a:alphaModFix/>
          </a:blip>
          <a:stretch>
            <a:fillRect/>
          </a:stretch>
        </p:blipFill>
        <p:spPr>
          <a:xfrm>
            <a:off x="8637575" y="4652912"/>
            <a:ext cx="381000" cy="428625"/>
          </a:xfrm>
          <a:prstGeom prst="rect">
            <a:avLst/>
          </a:prstGeom>
          <a:noFill/>
          <a:ln>
            <a:noFill/>
          </a:ln>
        </p:spPr>
      </p:pic>
      <p:sp>
        <p:nvSpPr>
          <p:cNvPr id="470" name="Shape 470"/>
          <p:cNvSpPr txBox="1"/>
          <p:nvPr>
            <p:ph idx="12" type="sldNum"/>
          </p:nvPr>
        </p:nvSpPr>
        <p:spPr>
          <a:xfrm>
            <a:off x="7500475" y="4652887"/>
            <a:ext cx="548700" cy="428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cxnSp>
        <p:nvCxnSpPr>
          <p:cNvPr id="471" name="Shape 471"/>
          <p:cNvCxnSpPr/>
          <p:nvPr/>
        </p:nvCxnSpPr>
        <p:spPr>
          <a:xfrm flipH="1">
            <a:off x="2924175" y="381400"/>
            <a:ext cx="264000" cy="185700"/>
          </a:xfrm>
          <a:prstGeom prst="straightConnector1">
            <a:avLst/>
          </a:prstGeom>
          <a:noFill/>
          <a:ln cap="flat" cmpd="sng" w="9525">
            <a:solidFill>
              <a:schemeClr val="dk2"/>
            </a:solidFill>
            <a:prstDash val="solid"/>
            <a:round/>
            <a:headEnd len="lg" w="lg" type="none"/>
            <a:tailEnd len="lg" w="lg" type="triangle"/>
          </a:ln>
        </p:spPr>
      </p:cxnSp>
      <p:cxnSp>
        <p:nvCxnSpPr>
          <p:cNvPr id="472" name="Shape 472"/>
          <p:cNvCxnSpPr/>
          <p:nvPr/>
        </p:nvCxnSpPr>
        <p:spPr>
          <a:xfrm flipH="1">
            <a:off x="6024225" y="674800"/>
            <a:ext cx="1907100" cy="78300"/>
          </a:xfrm>
          <a:prstGeom prst="straightConnector1">
            <a:avLst/>
          </a:prstGeom>
          <a:noFill/>
          <a:ln cap="flat" cmpd="sng" w="9525">
            <a:solidFill>
              <a:schemeClr val="dk2"/>
            </a:solidFill>
            <a:prstDash val="solid"/>
            <a:round/>
            <a:headEnd len="lg" w="lg" type="none"/>
            <a:tailEnd len="lg" w="lg" type="triangle"/>
          </a:ln>
        </p:spPr>
      </p:cxnSp>
      <p:cxnSp>
        <p:nvCxnSpPr>
          <p:cNvPr id="473" name="Shape 473"/>
          <p:cNvCxnSpPr/>
          <p:nvPr/>
        </p:nvCxnSpPr>
        <p:spPr>
          <a:xfrm rot="10800000">
            <a:off x="3041525" y="3550125"/>
            <a:ext cx="704100" cy="185700"/>
          </a:xfrm>
          <a:prstGeom prst="straightConnector1">
            <a:avLst/>
          </a:prstGeom>
          <a:noFill/>
          <a:ln cap="flat" cmpd="sng" w="9525">
            <a:solidFill>
              <a:schemeClr val="dk2"/>
            </a:solidFill>
            <a:prstDash val="solid"/>
            <a:round/>
            <a:headEnd len="lg" w="lg" type="none"/>
            <a:tailEnd len="lg" w="lg" type="triangle"/>
          </a:ln>
        </p:spPr>
      </p:cxnSp>
      <p:sp>
        <p:nvSpPr>
          <p:cNvPr id="474" name="Shape 474"/>
          <p:cNvSpPr txBox="1"/>
          <p:nvPr/>
        </p:nvSpPr>
        <p:spPr>
          <a:xfrm>
            <a:off x="97800" y="4263950"/>
            <a:ext cx="2699400" cy="843000"/>
          </a:xfrm>
          <a:prstGeom prst="rect">
            <a:avLst/>
          </a:prstGeom>
          <a:noFill/>
          <a:ln>
            <a:noFill/>
          </a:ln>
        </p:spPr>
        <p:txBody>
          <a:bodyPr anchorCtr="0" anchor="t" bIns="91425" lIns="91425" rIns="91425" tIns="91425">
            <a:noAutofit/>
          </a:bodyPr>
          <a:lstStyle/>
          <a:p>
            <a:pPr lvl="0">
              <a:spcBef>
                <a:spcPts val="0"/>
              </a:spcBef>
              <a:buNone/>
            </a:pPr>
            <a:r>
              <a:rPr lang="en">
                <a:solidFill>
                  <a:srgbClr val="D9D9D9"/>
                </a:solidFill>
              </a:rPr>
              <a:t>Come to the lab tomorrow to </a:t>
            </a:r>
          </a:p>
          <a:p>
            <a:pPr lvl="0">
              <a:spcBef>
                <a:spcPts val="0"/>
              </a:spcBef>
              <a:buNone/>
            </a:pPr>
            <a:r>
              <a:rPr lang="en">
                <a:solidFill>
                  <a:srgbClr val="D9D9D9"/>
                </a:solidFill>
              </a:rPr>
              <a:t>See a full use case using </a:t>
            </a:r>
          </a:p>
          <a:p>
            <a:pPr lvl="0">
              <a:spcBef>
                <a:spcPts val="0"/>
              </a:spcBef>
              <a:buNone/>
            </a:pPr>
            <a:r>
              <a:rPr lang="en">
                <a:solidFill>
                  <a:srgbClr val="D9D9D9"/>
                </a:solidFill>
              </a:rPr>
              <a:t>Async circuit breakers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Using  breaker</a:t>
            </a:r>
          </a:p>
        </p:txBody>
      </p:sp>
      <p:pic>
        <p:nvPicPr>
          <p:cNvPr id="480" name="Shape 480"/>
          <p:cNvPicPr preferRelativeResize="0"/>
          <p:nvPr/>
        </p:nvPicPr>
        <p:blipFill>
          <a:blip r:embed="rId3">
            <a:alphaModFix/>
          </a:blip>
          <a:stretch>
            <a:fillRect/>
          </a:stretch>
        </p:blipFill>
        <p:spPr>
          <a:xfrm>
            <a:off x="692700" y="1068426"/>
            <a:ext cx="7629624" cy="3961125"/>
          </a:xfrm>
          <a:prstGeom prst="rect">
            <a:avLst/>
          </a:prstGeom>
          <a:noFill/>
          <a:ln cap="flat" cmpd="sng" w="9525">
            <a:solidFill>
              <a:schemeClr val="dk2"/>
            </a:solidFill>
            <a:prstDash val="solid"/>
            <a:round/>
            <a:headEnd len="med" w="med" type="none"/>
            <a:tailEnd len="med" w="med" type="none"/>
          </a:ln>
        </p:spPr>
      </p:pic>
      <p:sp>
        <p:nvSpPr>
          <p:cNvPr id="481" name="Shape 48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82" name="Shape 482"/>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483" name="Shape 483"/>
          <p:cNvPicPr preferRelativeResize="0"/>
          <p:nvPr/>
        </p:nvPicPr>
        <p:blipFill>
          <a:blip r:embed="rId4">
            <a:alphaModFix/>
          </a:blip>
          <a:stretch>
            <a:fillRect/>
          </a:stretch>
        </p:blipFill>
        <p:spPr>
          <a:xfrm>
            <a:off x="8665700" y="4115012"/>
            <a:ext cx="381000" cy="428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 name="Shape 487"/>
        <p:cNvGrpSpPr/>
        <p:nvPr/>
      </p:nvGrpSpPr>
      <p:grpSpPr>
        <a:xfrm>
          <a:off x="0" y="0"/>
          <a:ext cx="0" cy="0"/>
          <a:chOff x="0" y="0"/>
          <a:chExt cx="0" cy="0"/>
        </a:xfrm>
      </p:grpSpPr>
      <p:sp>
        <p:nvSpPr>
          <p:cNvPr id="488" name="Shape 488"/>
          <p:cNvSpPr txBox="1"/>
          <p:nvPr>
            <p:ph type="title"/>
          </p:nvPr>
        </p:nvSpPr>
        <p:spPr>
          <a:xfrm>
            <a:off x="485875" y="1714500"/>
            <a:ext cx="8183700" cy="785700"/>
          </a:xfrm>
          <a:prstGeom prst="rect">
            <a:avLst/>
          </a:prstGeom>
        </p:spPr>
        <p:txBody>
          <a:bodyPr anchorCtr="0" anchor="b" bIns="91425" lIns="91425" rIns="91425" tIns="91425">
            <a:noAutofit/>
          </a:bodyPr>
          <a:lstStyle/>
          <a:p>
            <a:pPr lvl="0" rtl="0">
              <a:spcBef>
                <a:spcPts val="0"/>
              </a:spcBef>
              <a:buNone/>
            </a:pPr>
            <a:r>
              <a:rPr lang="en"/>
              <a:t>Blocking promises</a:t>
            </a:r>
          </a:p>
        </p:txBody>
      </p:sp>
      <p:sp>
        <p:nvSpPr>
          <p:cNvPr id="489" name="Shape 48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txBox="1"/>
          <p:nvPr>
            <p:ph type="title"/>
          </p:nvPr>
        </p:nvSpPr>
        <p:spPr>
          <a:xfrm>
            <a:off x="311700" y="445025"/>
            <a:ext cx="8520600" cy="623400"/>
          </a:xfrm>
          <a:prstGeom prst="rect">
            <a:avLst/>
          </a:prstGeom>
        </p:spPr>
        <p:txBody>
          <a:bodyPr anchorCtr="0" anchor="t" bIns="91425" lIns="91425" rIns="91425" tIns="91425">
            <a:noAutofit/>
          </a:bodyPr>
          <a:lstStyle/>
          <a:p>
            <a:pPr lvl="0" rtl="0">
              <a:spcBef>
                <a:spcPts val="0"/>
              </a:spcBef>
              <a:buNone/>
            </a:pPr>
            <a:r>
              <a:rPr lang="en"/>
              <a:t>Blocking promises  </a:t>
            </a:r>
          </a:p>
        </p:txBody>
      </p:sp>
      <p:sp>
        <p:nvSpPr>
          <p:cNvPr id="495" name="Shape 49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Legacy integration</a:t>
            </a:r>
          </a:p>
          <a:p>
            <a:pPr indent="-228600" lvl="0" marL="457200" rtl="0">
              <a:spcBef>
                <a:spcPts val="0"/>
              </a:spcBef>
            </a:pPr>
            <a:r>
              <a:rPr lang="en"/>
              <a:t>Unit testing</a:t>
            </a:r>
          </a:p>
          <a:p>
            <a:pPr indent="-228600" lvl="0" marL="457200" rtl="0">
              <a:spcBef>
                <a:spcPts val="0"/>
              </a:spcBef>
            </a:pPr>
            <a:r>
              <a:rPr lang="en"/>
              <a:t>Prototypes</a:t>
            </a:r>
          </a:p>
          <a:p>
            <a:pPr indent="-228600" lvl="0" marL="457200" rtl="0">
              <a:spcBef>
                <a:spcPts val="0"/>
              </a:spcBef>
            </a:pPr>
            <a:r>
              <a:rPr lang="en"/>
              <a:t>Batch jobs that don’t need async </a:t>
            </a:r>
          </a:p>
          <a:p>
            <a:pPr indent="-228600" lvl="1" marL="914400" rtl="0">
              <a:spcBef>
                <a:spcPts val="0"/>
              </a:spcBef>
            </a:pPr>
            <a:r>
              <a:rPr lang="en"/>
              <a:t>(so you don’t have to have two libs)</a:t>
            </a:r>
          </a:p>
          <a:p>
            <a:pPr lvl="0" rtl="0">
              <a:spcBef>
                <a:spcPts val="0"/>
              </a:spcBef>
              <a:buNone/>
            </a:pPr>
            <a:r>
              <a:t/>
            </a:r>
            <a:endParaRPr/>
          </a:p>
        </p:txBody>
      </p:sp>
      <p:pic>
        <p:nvPicPr>
          <p:cNvPr id="496" name="Shape 496"/>
          <p:cNvPicPr preferRelativeResize="0"/>
          <p:nvPr/>
        </p:nvPicPr>
        <p:blipFill>
          <a:blip r:embed="rId3">
            <a:alphaModFix/>
          </a:blip>
          <a:stretch>
            <a:fillRect/>
          </a:stretch>
        </p:blipFill>
        <p:spPr>
          <a:xfrm>
            <a:off x="8198325" y="4652912"/>
            <a:ext cx="323850" cy="342900"/>
          </a:xfrm>
          <a:prstGeom prst="rect">
            <a:avLst/>
          </a:prstGeom>
          <a:noFill/>
          <a:ln>
            <a:noFill/>
          </a:ln>
        </p:spPr>
      </p:pic>
      <p:sp>
        <p:nvSpPr>
          <p:cNvPr id="497" name="Shape 49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sp>
        <p:nvSpPr>
          <p:cNvPr id="502" name="Shape 502"/>
          <p:cNvSpPr txBox="1"/>
          <p:nvPr/>
        </p:nvSpPr>
        <p:spPr>
          <a:xfrm>
            <a:off x="35925" y="0"/>
            <a:ext cx="7348800" cy="479400"/>
          </a:xfrm>
          <a:prstGeom prst="rect">
            <a:avLst/>
          </a:prstGeom>
          <a:noFill/>
          <a:ln>
            <a:noFill/>
          </a:ln>
        </p:spPr>
        <p:txBody>
          <a:bodyPr anchorCtr="0" anchor="t" bIns="91425" lIns="91425" rIns="91425" tIns="91425">
            <a:noAutofit/>
          </a:bodyPr>
          <a:lstStyle/>
          <a:p>
            <a:pPr lvl="0" rtl="0">
              <a:spcBef>
                <a:spcPts val="0"/>
              </a:spcBef>
              <a:buNone/>
            </a:pPr>
            <a:r>
              <a:rPr lang="en">
                <a:solidFill>
                  <a:srgbClr val="3D85C6"/>
                </a:solidFill>
              </a:rPr>
              <a:t>Unit test using blocking promise using invokeAsBlockingPromise then blockingGet</a:t>
            </a:r>
          </a:p>
        </p:txBody>
      </p:sp>
      <p:pic>
        <p:nvPicPr>
          <p:cNvPr id="503" name="Shape 503"/>
          <p:cNvPicPr preferRelativeResize="0"/>
          <p:nvPr/>
        </p:nvPicPr>
        <p:blipFill>
          <a:blip r:embed="rId3">
            <a:alphaModFix/>
          </a:blip>
          <a:stretch>
            <a:fillRect/>
          </a:stretch>
        </p:blipFill>
        <p:spPr>
          <a:xfrm>
            <a:off x="38662" y="318062"/>
            <a:ext cx="7743825" cy="3152775"/>
          </a:xfrm>
          <a:prstGeom prst="rect">
            <a:avLst/>
          </a:prstGeom>
          <a:noFill/>
          <a:ln cap="flat" cmpd="sng" w="9525">
            <a:solidFill>
              <a:schemeClr val="dk2"/>
            </a:solidFill>
            <a:prstDash val="solid"/>
            <a:round/>
            <a:headEnd len="med" w="med" type="none"/>
            <a:tailEnd len="med" w="med" type="none"/>
          </a:ln>
        </p:spPr>
      </p:pic>
      <p:pic>
        <p:nvPicPr>
          <p:cNvPr id="504" name="Shape 504"/>
          <p:cNvPicPr preferRelativeResize="0"/>
          <p:nvPr/>
        </p:nvPicPr>
        <p:blipFill>
          <a:blip r:embed="rId4">
            <a:alphaModFix/>
          </a:blip>
          <a:stretch>
            <a:fillRect/>
          </a:stretch>
        </p:blipFill>
        <p:spPr>
          <a:xfrm>
            <a:off x="1410500" y="2534475"/>
            <a:ext cx="7677150" cy="2552700"/>
          </a:xfrm>
          <a:prstGeom prst="rect">
            <a:avLst/>
          </a:prstGeom>
          <a:noFill/>
          <a:ln cap="flat" cmpd="sng" w="9525">
            <a:solidFill>
              <a:schemeClr val="dk2"/>
            </a:solidFill>
            <a:prstDash val="solid"/>
            <a:round/>
            <a:headEnd len="med" w="med" type="none"/>
            <a:tailEnd len="med" w="med" type="none"/>
          </a:ln>
        </p:spPr>
      </p:pic>
      <p:pic>
        <p:nvPicPr>
          <p:cNvPr id="505" name="Shape 505"/>
          <p:cNvPicPr preferRelativeResize="0"/>
          <p:nvPr/>
        </p:nvPicPr>
        <p:blipFill>
          <a:blip r:embed="rId5">
            <a:alphaModFix/>
          </a:blip>
          <a:stretch>
            <a:fillRect/>
          </a:stretch>
        </p:blipFill>
        <p:spPr>
          <a:xfrm>
            <a:off x="8637575" y="4652912"/>
            <a:ext cx="381000" cy="428625"/>
          </a:xfrm>
          <a:prstGeom prst="rect">
            <a:avLst/>
          </a:prstGeom>
          <a:noFill/>
          <a:ln>
            <a:noFill/>
          </a:ln>
        </p:spPr>
      </p:pic>
      <p:sp>
        <p:nvSpPr>
          <p:cNvPr id="506" name="Shape 506"/>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0" name="Shape 510"/>
        <p:cNvGrpSpPr/>
        <p:nvPr/>
      </p:nvGrpSpPr>
      <p:grpSpPr>
        <a:xfrm>
          <a:off x="0" y="0"/>
          <a:ext cx="0" cy="0"/>
          <a:chOff x="0" y="0"/>
          <a:chExt cx="0" cy="0"/>
        </a:xfrm>
      </p:grpSpPr>
      <p:sp>
        <p:nvSpPr>
          <p:cNvPr id="511" name="Shape 511"/>
          <p:cNvSpPr txBox="1"/>
          <p:nvPr>
            <p:ph type="title"/>
          </p:nvPr>
        </p:nvSpPr>
        <p:spPr>
          <a:xfrm>
            <a:off x="485875" y="1714500"/>
            <a:ext cx="8183700" cy="785700"/>
          </a:xfrm>
          <a:prstGeom prst="rect">
            <a:avLst/>
          </a:prstGeom>
        </p:spPr>
        <p:txBody>
          <a:bodyPr anchorCtr="0" anchor="b" bIns="91425" lIns="91425" rIns="91425" tIns="91425">
            <a:noAutofit/>
          </a:bodyPr>
          <a:lstStyle/>
          <a:p>
            <a:pPr lvl="0" rtl="0">
              <a:spcBef>
                <a:spcPts val="0"/>
              </a:spcBef>
              <a:buNone/>
            </a:pPr>
            <a:r>
              <a:rPr lang="en"/>
              <a:t>Stream</a:t>
            </a:r>
          </a:p>
        </p:txBody>
      </p:sp>
      <p:sp>
        <p:nvSpPr>
          <p:cNvPr id="512" name="Shape 512"/>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6" name="Shape 516"/>
        <p:cNvGrpSpPr/>
        <p:nvPr/>
      </p:nvGrpSpPr>
      <p:grpSpPr>
        <a:xfrm>
          <a:off x="0" y="0"/>
          <a:ext cx="0" cy="0"/>
          <a:chOff x="0" y="0"/>
          <a:chExt cx="0" cy="0"/>
        </a:xfrm>
      </p:grpSpPr>
      <p:sp>
        <p:nvSpPr>
          <p:cNvPr id="517" name="Shape 517"/>
          <p:cNvSpPr txBox="1"/>
          <p:nvPr>
            <p:ph type="title"/>
          </p:nvPr>
        </p:nvSpPr>
        <p:spPr>
          <a:xfrm>
            <a:off x="311700" y="445025"/>
            <a:ext cx="8520600" cy="623400"/>
          </a:xfrm>
          <a:prstGeom prst="rect">
            <a:avLst/>
          </a:prstGeom>
        </p:spPr>
        <p:txBody>
          <a:bodyPr anchorCtr="0" anchor="t" bIns="91425" lIns="91425" rIns="91425" tIns="91425">
            <a:noAutofit/>
          </a:bodyPr>
          <a:lstStyle/>
          <a:p>
            <a:pPr lvl="0" rtl="0">
              <a:spcBef>
                <a:spcPts val="0"/>
              </a:spcBef>
              <a:buNone/>
            </a:pPr>
            <a:r>
              <a:rPr lang="en"/>
              <a:t>Stream  </a:t>
            </a:r>
          </a:p>
        </p:txBody>
      </p:sp>
      <p:sp>
        <p:nvSpPr>
          <p:cNvPr id="518" name="Shape 51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Handler for N results</a:t>
            </a:r>
          </a:p>
          <a:p>
            <a:pPr indent="-228600" lvl="0" marL="457200" rtl="0">
              <a:spcBef>
                <a:spcPts val="0"/>
              </a:spcBef>
            </a:pPr>
            <a:r>
              <a:rPr lang="en"/>
              <a:t>While a </a:t>
            </a:r>
            <a:r>
              <a:rPr b="1" i="1" lang="en"/>
              <a:t>Callback</a:t>
            </a:r>
            <a:r>
              <a:rPr lang="en"/>
              <a:t> and </a:t>
            </a:r>
            <a:r>
              <a:rPr b="1" i="1" lang="en"/>
              <a:t>Promise</a:t>
            </a:r>
            <a:r>
              <a:rPr lang="en"/>
              <a:t> is for one </a:t>
            </a:r>
            <a:r>
              <a:rPr b="1" i="1" lang="en"/>
              <a:t>Result</a:t>
            </a:r>
            <a:r>
              <a:rPr lang="en"/>
              <a:t>, a </a:t>
            </a:r>
            <a:r>
              <a:rPr b="1" i="1" lang="en"/>
              <a:t>Stream</a:t>
            </a:r>
            <a:r>
              <a:rPr lang="en"/>
              <a:t> is for N results</a:t>
            </a:r>
          </a:p>
          <a:p>
            <a:pPr indent="-228600" lvl="0" marL="457200" rtl="0">
              <a:spcBef>
                <a:spcPts val="0"/>
              </a:spcBef>
            </a:pPr>
            <a:r>
              <a:rPr b="1" i="1" lang="en"/>
              <a:t>Callback/Promise</a:t>
            </a:r>
            <a:r>
              <a:rPr lang="en"/>
              <a:t> for </a:t>
            </a:r>
            <a:r>
              <a:rPr b="1" i="1" lang="en"/>
              <a:t>Scalar</a:t>
            </a:r>
            <a:r>
              <a:rPr lang="en"/>
              <a:t> returns</a:t>
            </a:r>
          </a:p>
          <a:p>
            <a:pPr indent="-228600" lvl="0" marL="457200" rtl="0">
              <a:spcBef>
                <a:spcPts val="0"/>
              </a:spcBef>
            </a:pPr>
            <a:r>
              <a:rPr b="1" i="1" lang="en"/>
              <a:t>Stream</a:t>
            </a:r>
            <a:r>
              <a:rPr lang="en"/>
              <a:t> is for many returns</a:t>
            </a:r>
          </a:p>
          <a:p>
            <a:pPr indent="-228600" lvl="0" marL="457200" rtl="0">
              <a:spcBef>
                <a:spcPts val="0"/>
              </a:spcBef>
            </a:pPr>
            <a:r>
              <a:rPr lang="en"/>
              <a:t>Similar to Java 9 Flow, RxJava or Reactive Streams</a:t>
            </a:r>
          </a:p>
          <a:p>
            <a:pPr indent="-228600" lvl="0" marL="457200" rtl="0">
              <a:spcBef>
                <a:spcPts val="0"/>
              </a:spcBef>
            </a:pPr>
            <a:r>
              <a:rPr lang="en"/>
              <a:t>Java 8/9 </a:t>
            </a:r>
            <a:r>
              <a:rPr b="1" i="1" lang="en"/>
              <a:t>lambda expression</a:t>
            </a:r>
            <a:r>
              <a:rPr lang="en"/>
              <a:t> friendly</a:t>
            </a:r>
          </a:p>
          <a:p>
            <a:pPr indent="-228600" lvl="0" marL="457200" rtl="0">
              <a:spcBef>
                <a:spcPts val="0"/>
              </a:spcBef>
            </a:pPr>
            <a:r>
              <a:rPr lang="en"/>
              <a:t>(Fuller example as extra material on slide deck depending on time go to end of slide deck or just cover next two slides)</a:t>
            </a:r>
          </a:p>
          <a:p>
            <a:pPr indent="-228600" lvl="0" marL="457200" rtl="0">
              <a:spcBef>
                <a:spcPts val="0"/>
              </a:spcBef>
            </a:pPr>
            <a:r>
              <a:rPr lang="en"/>
              <a:t>StreamResult, </a:t>
            </a:r>
            <a:r>
              <a:rPr b="1" i="1" lang="en"/>
              <a:t>then</a:t>
            </a:r>
            <a:r>
              <a:rPr lang="en"/>
              <a:t>(), </a:t>
            </a:r>
            <a:r>
              <a:rPr b="1" i="1" lang="en"/>
              <a:t>catchError</a:t>
            </a:r>
            <a:r>
              <a:rPr lang="en"/>
              <a:t>(), </a:t>
            </a:r>
            <a:r>
              <a:rPr b="1" i="1" lang="en"/>
              <a:t>cancel</a:t>
            </a:r>
            <a:r>
              <a:rPr lang="en"/>
              <a:t>(), </a:t>
            </a:r>
            <a:r>
              <a:rPr b="1" i="1" lang="en"/>
              <a:t>request</a:t>
            </a:r>
            <a:r>
              <a:rPr lang="en"/>
              <a:t>(count)</a:t>
            </a:r>
          </a:p>
          <a:p>
            <a:pPr lvl="0" rtl="0">
              <a:spcBef>
                <a:spcPts val="0"/>
              </a:spcBef>
              <a:buNone/>
            </a:pPr>
            <a:r>
              <a:t/>
            </a:r>
            <a:endParaRPr/>
          </a:p>
        </p:txBody>
      </p:sp>
      <p:pic>
        <p:nvPicPr>
          <p:cNvPr id="519" name="Shape 519"/>
          <p:cNvPicPr preferRelativeResize="0"/>
          <p:nvPr/>
        </p:nvPicPr>
        <p:blipFill>
          <a:blip r:embed="rId3">
            <a:alphaModFix/>
          </a:blip>
          <a:stretch>
            <a:fillRect/>
          </a:stretch>
        </p:blipFill>
        <p:spPr>
          <a:xfrm>
            <a:off x="8198325" y="4652912"/>
            <a:ext cx="323850" cy="342900"/>
          </a:xfrm>
          <a:prstGeom prst="rect">
            <a:avLst/>
          </a:prstGeom>
          <a:noFill/>
          <a:ln>
            <a:noFill/>
          </a:ln>
        </p:spPr>
      </p:pic>
      <p:sp>
        <p:nvSpPr>
          <p:cNvPr id="520" name="Shape 5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311700" y="47050"/>
            <a:ext cx="8520600" cy="623400"/>
          </a:xfrm>
          <a:prstGeom prst="rect">
            <a:avLst/>
          </a:prstGeom>
        </p:spPr>
        <p:txBody>
          <a:bodyPr anchorCtr="0" anchor="t" bIns="91425" lIns="91425" rIns="91425" tIns="91425">
            <a:noAutofit/>
          </a:bodyPr>
          <a:lstStyle/>
          <a:p>
            <a:pPr lvl="0">
              <a:spcBef>
                <a:spcPts val="0"/>
              </a:spcBef>
              <a:buNone/>
            </a:pPr>
            <a:r>
              <a:rPr lang="en"/>
              <a:t>streamResult.cancel(), streamResult.request(count)</a:t>
            </a:r>
          </a:p>
        </p:txBody>
      </p:sp>
      <p:pic>
        <p:nvPicPr>
          <p:cNvPr id="526" name="Shape 526"/>
          <p:cNvPicPr preferRelativeResize="0"/>
          <p:nvPr/>
        </p:nvPicPr>
        <p:blipFill>
          <a:blip r:embed="rId3">
            <a:alphaModFix/>
          </a:blip>
          <a:stretch>
            <a:fillRect/>
          </a:stretch>
        </p:blipFill>
        <p:spPr>
          <a:xfrm>
            <a:off x="677987" y="1196125"/>
            <a:ext cx="6429375" cy="3257550"/>
          </a:xfrm>
          <a:prstGeom prst="rect">
            <a:avLst/>
          </a:prstGeom>
          <a:noFill/>
          <a:ln cap="flat" cmpd="sng" w="9525">
            <a:solidFill>
              <a:schemeClr val="dk2"/>
            </a:solidFill>
            <a:prstDash val="solid"/>
            <a:round/>
            <a:headEnd len="med" w="med" type="none"/>
            <a:tailEnd len="med" w="med" type="none"/>
          </a:ln>
        </p:spPr>
      </p:pic>
      <p:sp>
        <p:nvSpPr>
          <p:cNvPr id="527" name="Shape 527"/>
          <p:cNvSpPr txBox="1"/>
          <p:nvPr/>
        </p:nvSpPr>
        <p:spPr>
          <a:xfrm>
            <a:off x="8014475" y="1002825"/>
            <a:ext cx="4658400" cy="543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528" name="Shape 52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529" name="Shape 529"/>
          <p:cNvPicPr preferRelativeResize="0"/>
          <p:nvPr/>
        </p:nvPicPr>
        <p:blipFill>
          <a:blip r:embed="rId4">
            <a:alphaModFix/>
          </a:blip>
          <a:stretch>
            <a:fillRect/>
          </a:stretch>
        </p:blipFill>
        <p:spPr>
          <a:xfrm>
            <a:off x="8014475" y="4671225"/>
            <a:ext cx="381000" cy="42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Reakt</a:t>
            </a:r>
          </a:p>
        </p:txBody>
      </p:sp>
      <p:sp>
        <p:nvSpPr>
          <p:cNvPr id="147" name="Shape 14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General purpose library for </a:t>
            </a:r>
            <a:r>
              <a:rPr b="1" i="1" lang="en"/>
              <a:t>callback coordination</a:t>
            </a:r>
            <a:r>
              <a:rPr lang="en"/>
              <a:t> and </a:t>
            </a:r>
            <a:r>
              <a:rPr b="1" i="1" lang="en"/>
              <a:t>streams</a:t>
            </a:r>
          </a:p>
          <a:p>
            <a:pPr lvl="0">
              <a:spcBef>
                <a:spcPts val="0"/>
              </a:spcBef>
              <a:buNone/>
            </a:pPr>
            <a:r>
              <a:rPr lang="en"/>
              <a:t>Implements </a:t>
            </a:r>
            <a:r>
              <a:rPr b="1" i="1" lang="en"/>
              <a:t>JavaScript style Promises</a:t>
            </a:r>
            <a:r>
              <a:rPr lang="en"/>
              <a:t> and adapts them to a MT world </a:t>
            </a:r>
          </a:p>
          <a:p>
            <a:pPr lvl="0">
              <a:spcBef>
                <a:spcPts val="0"/>
              </a:spcBef>
              <a:buNone/>
            </a:pPr>
            <a:r>
              <a:rPr lang="en"/>
              <a:t>Can be used with </a:t>
            </a:r>
          </a:p>
          <a:p>
            <a:pPr indent="457200" lvl="0" rtl="0">
              <a:spcBef>
                <a:spcPts val="0"/>
              </a:spcBef>
              <a:buNone/>
            </a:pPr>
            <a:r>
              <a:rPr lang="en"/>
              <a:t>Reactor pattern systems, </a:t>
            </a:r>
          </a:p>
          <a:p>
            <a:pPr indent="457200" lvl="0" rtl="0">
              <a:spcBef>
                <a:spcPts val="0"/>
              </a:spcBef>
              <a:buNone/>
            </a:pPr>
            <a:r>
              <a:rPr lang="en"/>
              <a:t>actor system, event bus system, </a:t>
            </a:r>
          </a:p>
          <a:p>
            <a:pPr indent="457200" lvl="0">
              <a:spcBef>
                <a:spcPts val="0"/>
              </a:spcBef>
              <a:buNone/>
            </a:pPr>
            <a:r>
              <a:rPr lang="en"/>
              <a:t>and traditional forms of async Java programming</a:t>
            </a:r>
          </a:p>
          <a:p>
            <a:pPr lvl="0" rtl="0">
              <a:spcBef>
                <a:spcPts val="0"/>
              </a:spcBef>
              <a:buNone/>
            </a:pPr>
            <a:r>
              <a:rPr b="1" i="1" lang="en"/>
              <a:t>Lambda expression friendly</a:t>
            </a:r>
          </a:p>
          <a:p>
            <a:pPr lvl="0">
              <a:spcBef>
                <a:spcPts val="0"/>
              </a:spcBef>
              <a:buNone/>
            </a:pPr>
            <a:r>
              <a:t/>
            </a:r>
            <a:endParaRPr sz="1400"/>
          </a:p>
        </p:txBody>
      </p:sp>
      <p:pic>
        <p:nvPicPr>
          <p:cNvPr id="148" name="Shape 148"/>
          <p:cNvPicPr preferRelativeResize="0"/>
          <p:nvPr/>
        </p:nvPicPr>
        <p:blipFill>
          <a:blip r:embed="rId3">
            <a:alphaModFix/>
          </a:blip>
          <a:stretch>
            <a:fillRect/>
          </a:stretch>
        </p:blipFill>
        <p:spPr>
          <a:xfrm>
            <a:off x="8703150" y="4651975"/>
            <a:ext cx="323850" cy="342900"/>
          </a:xfrm>
          <a:prstGeom prst="rect">
            <a:avLst/>
          </a:prstGeom>
          <a:noFill/>
          <a:ln>
            <a:noFill/>
          </a:ln>
        </p:spPr>
      </p:pic>
      <p:sp>
        <p:nvSpPr>
          <p:cNvPr id="149" name="Shape 149"/>
          <p:cNvSpPr txBox="1"/>
          <p:nvPr>
            <p:ph idx="12" type="sldNum"/>
          </p:nvPr>
        </p:nvSpPr>
        <p:spPr>
          <a:xfrm>
            <a:off x="8116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47050"/>
            <a:ext cx="8520600" cy="623400"/>
          </a:xfrm>
          <a:prstGeom prst="rect">
            <a:avLst/>
          </a:prstGeom>
        </p:spPr>
        <p:txBody>
          <a:bodyPr anchorCtr="0" anchor="t" bIns="91425" lIns="91425" rIns="91425" tIns="91425">
            <a:noAutofit/>
          </a:bodyPr>
          <a:lstStyle/>
          <a:p>
            <a:pPr lvl="0" rtl="0">
              <a:spcBef>
                <a:spcPts val="0"/>
              </a:spcBef>
              <a:buNone/>
            </a:pPr>
            <a:r>
              <a:rPr lang="en" sz="1400"/>
              <a:t>streamResult.cancel(), streamResult.request(count) (part 2)</a:t>
            </a:r>
          </a:p>
        </p:txBody>
      </p:sp>
      <p:sp>
        <p:nvSpPr>
          <p:cNvPr id="535" name="Shape 535"/>
          <p:cNvSpPr txBox="1"/>
          <p:nvPr/>
        </p:nvSpPr>
        <p:spPr>
          <a:xfrm>
            <a:off x="8014475" y="1002825"/>
            <a:ext cx="4658400" cy="5436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536" name="Shape 536"/>
          <p:cNvPicPr preferRelativeResize="0"/>
          <p:nvPr/>
        </p:nvPicPr>
        <p:blipFill>
          <a:blip r:embed="rId3">
            <a:alphaModFix/>
          </a:blip>
          <a:stretch>
            <a:fillRect/>
          </a:stretch>
        </p:blipFill>
        <p:spPr>
          <a:xfrm>
            <a:off x="96050" y="379575"/>
            <a:ext cx="7041600" cy="4685725"/>
          </a:xfrm>
          <a:prstGeom prst="rect">
            <a:avLst/>
          </a:prstGeom>
          <a:noFill/>
          <a:ln cap="flat" cmpd="sng" w="9525">
            <a:solidFill>
              <a:schemeClr val="dk2"/>
            </a:solidFill>
            <a:prstDash val="solid"/>
            <a:round/>
            <a:headEnd len="med" w="med" type="none"/>
            <a:tailEnd len="med" w="med" type="none"/>
          </a:ln>
        </p:spPr>
      </p:pic>
      <p:pic>
        <p:nvPicPr>
          <p:cNvPr id="537" name="Shape 537"/>
          <p:cNvPicPr preferRelativeResize="0"/>
          <p:nvPr/>
        </p:nvPicPr>
        <p:blipFill>
          <a:blip r:embed="rId4">
            <a:alphaModFix/>
          </a:blip>
          <a:stretch>
            <a:fillRect/>
          </a:stretch>
        </p:blipFill>
        <p:spPr>
          <a:xfrm>
            <a:off x="5272899" y="3419650"/>
            <a:ext cx="3827724" cy="1516224"/>
          </a:xfrm>
          <a:prstGeom prst="rect">
            <a:avLst/>
          </a:prstGeom>
          <a:noFill/>
          <a:ln cap="flat" cmpd="sng" w="9525">
            <a:solidFill>
              <a:schemeClr val="dk2"/>
            </a:solidFill>
            <a:prstDash val="solid"/>
            <a:round/>
            <a:headEnd len="med" w="med" type="none"/>
            <a:tailEnd len="med" w="med" type="none"/>
          </a:ln>
        </p:spPr>
      </p:pic>
      <p:pic>
        <p:nvPicPr>
          <p:cNvPr id="538" name="Shape 538"/>
          <p:cNvPicPr preferRelativeResize="0"/>
          <p:nvPr/>
        </p:nvPicPr>
        <p:blipFill>
          <a:blip r:embed="rId5">
            <a:alphaModFix/>
          </a:blip>
          <a:stretch>
            <a:fillRect/>
          </a:stretch>
        </p:blipFill>
        <p:spPr>
          <a:xfrm>
            <a:off x="8637575" y="4652912"/>
            <a:ext cx="381000" cy="428625"/>
          </a:xfrm>
          <a:prstGeom prst="rect">
            <a:avLst/>
          </a:prstGeom>
          <a:noFill/>
          <a:ln>
            <a:noFill/>
          </a:ln>
        </p:spPr>
      </p:pic>
      <p:sp>
        <p:nvSpPr>
          <p:cNvPr id="539" name="Shape 539"/>
          <p:cNvSpPr txBox="1"/>
          <p:nvPr>
            <p:ph idx="12" type="sldNum"/>
          </p:nvPr>
        </p:nvSpPr>
        <p:spPr>
          <a:xfrm>
            <a:off x="7930774" y="467044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cxnSp>
        <p:nvCxnSpPr>
          <p:cNvPr id="540" name="Shape 540"/>
          <p:cNvCxnSpPr/>
          <p:nvPr/>
        </p:nvCxnSpPr>
        <p:spPr>
          <a:xfrm rot="10800000">
            <a:off x="2337575" y="1965575"/>
            <a:ext cx="4029000" cy="2816700"/>
          </a:xfrm>
          <a:prstGeom prst="straightConnector1">
            <a:avLst/>
          </a:prstGeom>
          <a:noFill/>
          <a:ln cap="flat" cmpd="sng" w="9525">
            <a:solidFill>
              <a:schemeClr val="dk2"/>
            </a:solidFill>
            <a:prstDash val="solid"/>
            <a:round/>
            <a:headEnd len="lg" w="lg" type="none"/>
            <a:tailEnd len="lg" w="lg" type="triangle"/>
          </a:ln>
        </p:spPr>
      </p:cxnSp>
      <p:cxnSp>
        <p:nvCxnSpPr>
          <p:cNvPr id="541" name="Shape 541"/>
          <p:cNvCxnSpPr>
            <a:stCxn id="537" idx="1"/>
          </p:cNvCxnSpPr>
          <p:nvPr/>
        </p:nvCxnSpPr>
        <p:spPr>
          <a:xfrm rot="10800000">
            <a:off x="4488699" y="3002362"/>
            <a:ext cx="784200" cy="1175400"/>
          </a:xfrm>
          <a:prstGeom prst="straightConnector1">
            <a:avLst/>
          </a:prstGeom>
          <a:noFill/>
          <a:ln cap="flat" cmpd="sng" w="9525">
            <a:solidFill>
              <a:schemeClr val="dk2"/>
            </a:solidFill>
            <a:prstDash val="solid"/>
            <a:round/>
            <a:headEnd len="lg" w="lg" type="none"/>
            <a:tailEnd len="lg" w="lg" type="triangle"/>
          </a:ln>
        </p:spPr>
      </p:cxnSp>
      <p:cxnSp>
        <p:nvCxnSpPr>
          <p:cNvPr id="542" name="Shape 542"/>
          <p:cNvCxnSpPr/>
          <p:nvPr/>
        </p:nvCxnSpPr>
        <p:spPr>
          <a:xfrm flipH="1">
            <a:off x="2718850" y="3686950"/>
            <a:ext cx="2503500" cy="283500"/>
          </a:xfrm>
          <a:prstGeom prst="straightConnector1">
            <a:avLst/>
          </a:prstGeom>
          <a:noFill/>
          <a:ln cap="flat" cmpd="sng" w="9525">
            <a:solidFill>
              <a:schemeClr val="dk2"/>
            </a:solidFill>
            <a:prstDash val="solid"/>
            <a:round/>
            <a:headEnd len="lg" w="lg" type="none"/>
            <a:tailEnd len="lg" w="lg" type="triangle"/>
          </a:ln>
        </p:spPr>
      </p:cxnSp>
      <p:sp>
        <p:nvSpPr>
          <p:cNvPr id="543" name="Shape 543"/>
          <p:cNvSpPr txBox="1"/>
          <p:nvPr/>
        </p:nvSpPr>
        <p:spPr>
          <a:xfrm>
            <a:off x="7262500" y="561075"/>
            <a:ext cx="1838100" cy="657300"/>
          </a:xfrm>
          <a:prstGeom prst="rect">
            <a:avLst/>
          </a:prstGeom>
          <a:noFill/>
          <a:ln>
            <a:noFill/>
          </a:ln>
        </p:spPr>
        <p:txBody>
          <a:bodyPr anchorCtr="0" anchor="t" bIns="91425" lIns="91425" rIns="91425" tIns="91425">
            <a:noAutofit/>
          </a:bodyPr>
          <a:lstStyle/>
          <a:p>
            <a:pPr lvl="0">
              <a:spcBef>
                <a:spcPts val="0"/>
              </a:spcBef>
              <a:buNone/>
            </a:pPr>
            <a:r>
              <a:rPr lang="en"/>
              <a:t>Fuller </a:t>
            </a:r>
          </a:p>
          <a:p>
            <a:pPr lvl="0">
              <a:spcBef>
                <a:spcPts val="0"/>
              </a:spcBef>
              <a:buNone/>
            </a:pPr>
            <a:r>
              <a:rPr lang="en"/>
              <a:t>Examples</a:t>
            </a:r>
          </a:p>
          <a:p>
            <a:pPr lvl="0">
              <a:spcBef>
                <a:spcPts val="0"/>
              </a:spcBef>
              <a:buNone/>
            </a:pPr>
            <a:r>
              <a:rPr lang="en"/>
              <a:t>In Hands-On Lab</a:t>
            </a:r>
          </a:p>
          <a:p>
            <a:pPr lvl="0">
              <a:spcBef>
                <a:spcPts val="0"/>
              </a:spcBef>
              <a:buNone/>
            </a:pPr>
            <a:r>
              <a:rPr lang="en"/>
              <a:t>Come </a:t>
            </a:r>
          </a:p>
          <a:p>
            <a:pPr lvl="0">
              <a:spcBef>
                <a:spcPts val="0"/>
              </a:spcBef>
              <a:buNone/>
            </a:pPr>
            <a:r>
              <a:rPr lang="en"/>
              <a:t>Tomorrow</a:t>
            </a:r>
          </a:p>
        </p:txBody>
      </p:sp>
      <p:cxnSp>
        <p:nvCxnSpPr>
          <p:cNvPr id="544" name="Shape 544"/>
          <p:cNvCxnSpPr/>
          <p:nvPr/>
        </p:nvCxnSpPr>
        <p:spPr>
          <a:xfrm flipH="1">
            <a:off x="3616850" y="242475"/>
            <a:ext cx="2837700" cy="2133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40"/>
                                        </p:tgtEl>
                                      </p:cBhvr>
                                    </p:animEffect>
                                    <p:set>
                                      <p:cBhvr>
                                        <p:cTn dur="1" fill="hold">
                                          <p:stCondLst>
                                            <p:cond delay="1000"/>
                                          </p:stCondLst>
                                        </p:cTn>
                                        <p:tgtEl>
                                          <p:spTgt spid="5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41"/>
                                        </p:tgtEl>
                                      </p:cBhvr>
                                    </p:animEffect>
                                    <p:set>
                                      <p:cBhvr>
                                        <p:cTn dur="1" fill="hold">
                                          <p:stCondLst>
                                            <p:cond delay="1000"/>
                                          </p:stCondLst>
                                        </p:cTn>
                                        <p:tgtEl>
                                          <p:spTgt spid="5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42"/>
                                        </p:tgtEl>
                                      </p:cBhvr>
                                    </p:animEffect>
                                    <p:set>
                                      <p:cBhvr>
                                        <p:cTn dur="1" fill="hold">
                                          <p:stCondLst>
                                            <p:cond delay="1000"/>
                                          </p:stCondLst>
                                        </p:cTn>
                                        <p:tgtEl>
                                          <p:spTgt spid="5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8" name="Shape 548"/>
        <p:cNvGrpSpPr/>
        <p:nvPr/>
      </p:nvGrpSpPr>
      <p:grpSpPr>
        <a:xfrm>
          <a:off x="0" y="0"/>
          <a:ext cx="0" cy="0"/>
          <a:chOff x="0" y="0"/>
          <a:chExt cx="0" cy="0"/>
        </a:xfrm>
      </p:grpSpPr>
      <p:sp>
        <p:nvSpPr>
          <p:cNvPr id="549" name="Shape 549"/>
          <p:cNvSpPr txBox="1"/>
          <p:nvPr>
            <p:ph type="title"/>
          </p:nvPr>
        </p:nvSpPr>
        <p:spPr>
          <a:xfrm>
            <a:off x="485875" y="1714500"/>
            <a:ext cx="8183700" cy="785700"/>
          </a:xfrm>
          <a:prstGeom prst="rect">
            <a:avLst/>
          </a:prstGeom>
        </p:spPr>
        <p:txBody>
          <a:bodyPr anchorCtr="0" anchor="b" bIns="91425" lIns="91425" rIns="91425" tIns="91425">
            <a:noAutofit/>
          </a:bodyPr>
          <a:lstStyle/>
          <a:p>
            <a:pPr lvl="0" rtl="0">
              <a:spcBef>
                <a:spcPts val="0"/>
              </a:spcBef>
              <a:buNone/>
            </a:pPr>
            <a:r>
              <a:rPr lang="en"/>
              <a:t>Example that combines Reakt: Reactor/Stream/Promises</a:t>
            </a:r>
          </a:p>
        </p:txBody>
      </p:sp>
      <p:sp>
        <p:nvSpPr>
          <p:cNvPr id="550" name="Shape 55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551" name="Shape 551"/>
          <p:cNvPicPr preferRelativeResize="0"/>
          <p:nvPr/>
        </p:nvPicPr>
        <p:blipFill>
          <a:blip r:embed="rId3">
            <a:alphaModFix/>
          </a:blip>
          <a:stretch>
            <a:fillRect/>
          </a:stretch>
        </p:blipFill>
        <p:spPr>
          <a:xfrm>
            <a:off x="8637575" y="4652912"/>
            <a:ext cx="381000" cy="428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ph type="title"/>
          </p:nvPr>
        </p:nvSpPr>
        <p:spPr>
          <a:xfrm>
            <a:off x="311700" y="445025"/>
            <a:ext cx="8520600" cy="623400"/>
          </a:xfrm>
          <a:prstGeom prst="rect">
            <a:avLst/>
          </a:prstGeom>
        </p:spPr>
        <p:txBody>
          <a:bodyPr anchorCtr="0" anchor="t" bIns="91425" lIns="91425" rIns="91425" tIns="91425">
            <a:noAutofit/>
          </a:bodyPr>
          <a:lstStyle/>
          <a:p>
            <a:pPr lvl="0" rtl="0">
              <a:spcBef>
                <a:spcPts val="0"/>
              </a:spcBef>
              <a:buNone/>
            </a:pPr>
            <a:r>
              <a:rPr lang="en"/>
              <a:t>Example Recommendation Service</a:t>
            </a:r>
          </a:p>
        </p:txBody>
      </p:sp>
      <p:sp>
        <p:nvSpPr>
          <p:cNvPr id="557" name="Shape 55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Recommendation service </a:t>
            </a:r>
          </a:p>
          <a:p>
            <a:pPr indent="-228600" lvl="0" marL="457200" rtl="0">
              <a:spcBef>
                <a:spcPts val="0"/>
              </a:spcBef>
            </a:pPr>
            <a:r>
              <a:rPr lang="en"/>
              <a:t>Watch what user does, then suggest recommended items</a:t>
            </a:r>
          </a:p>
          <a:p>
            <a:pPr indent="-228600" lvl="0" marL="457200" rtl="0">
              <a:spcBef>
                <a:spcPts val="0"/>
              </a:spcBef>
            </a:pPr>
            <a:r>
              <a:rPr lang="en"/>
              <a:t>Recommendation service runs many recommendation engines per microservice </a:t>
            </a:r>
          </a:p>
        </p:txBody>
      </p:sp>
      <p:sp>
        <p:nvSpPr>
          <p:cNvPr id="558" name="Shape 55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sp>
        <p:nvSpPr>
          <p:cNvPr id="563" name="Shape 563"/>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Worked example will show</a:t>
            </a:r>
          </a:p>
        </p:txBody>
      </p:sp>
      <p:sp>
        <p:nvSpPr>
          <p:cNvPr id="564" name="Shape 56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sp>
        <p:nvSpPr>
          <p:cNvPr id="565" name="Shape 565"/>
          <p:cNvSpPr txBox="1"/>
          <p:nvPr>
            <p:ph idx="1" type="body"/>
          </p:nvPr>
        </p:nvSpPr>
        <p:spPr>
          <a:xfrm>
            <a:off x="311700" y="1152475"/>
            <a:ext cx="3999900" cy="3416400"/>
          </a:xfrm>
          <a:prstGeom prst="rect">
            <a:avLst/>
          </a:prstGeom>
        </p:spPr>
        <p:txBody>
          <a:bodyPr anchorCtr="0" anchor="t" bIns="91425" lIns="91425" rIns="91425" tIns="91425">
            <a:noAutofit/>
          </a:bodyPr>
          <a:lstStyle/>
          <a:p>
            <a:pPr lvl="0">
              <a:spcBef>
                <a:spcPts val="0"/>
              </a:spcBef>
              <a:buNone/>
            </a:pPr>
            <a:r>
              <a:rPr lang="en"/>
              <a:t>User recommendation service</a:t>
            </a:r>
          </a:p>
          <a:p>
            <a:pPr lvl="0">
              <a:spcBef>
                <a:spcPts val="0"/>
              </a:spcBef>
              <a:buNone/>
            </a:pPr>
            <a:r>
              <a:rPr lang="en"/>
              <a:t>Delay giving recommendations to a user until that user is loaded from a backend service store</a:t>
            </a:r>
          </a:p>
          <a:p>
            <a:pPr lvl="0">
              <a:spcBef>
                <a:spcPts val="0"/>
              </a:spcBef>
              <a:buNone/>
            </a:pPr>
            <a:r>
              <a:rPr lang="en"/>
              <a:t>Users are streamed in (uses streams)</a:t>
            </a:r>
          </a:p>
          <a:p>
            <a:pPr lvl="0">
              <a:spcBef>
                <a:spcPts val="0"/>
              </a:spcBef>
              <a:buNone/>
            </a:pPr>
            <a:r>
              <a:rPr lang="en"/>
              <a:t>Stream comes in on foreign thread and we use reactor to move handler to service actor thread</a:t>
            </a:r>
          </a:p>
          <a:p>
            <a:pPr lvl="0">
              <a:spcBef>
                <a:spcPts val="0"/>
              </a:spcBef>
              <a:buNone/>
            </a:pPr>
            <a:r>
              <a:t/>
            </a:r>
            <a:endParaRPr/>
          </a:p>
        </p:txBody>
      </p:sp>
      <p:sp>
        <p:nvSpPr>
          <p:cNvPr id="566" name="Shape 566"/>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a:spcBef>
                <a:spcPts val="0"/>
              </a:spcBef>
              <a:buNone/>
            </a:pPr>
            <a:r>
              <a:rPr lang="en"/>
              <a:t>If user is already in service actor, then recommend a list of recommendations right away</a:t>
            </a:r>
          </a:p>
          <a:p>
            <a:pPr lvl="0">
              <a:spcBef>
                <a:spcPts val="0"/>
              </a:spcBef>
              <a:buNone/>
            </a:pPr>
            <a:r>
              <a:rPr lang="en"/>
              <a:t>If user not in system, batch load user from backend service store</a:t>
            </a:r>
          </a:p>
          <a:p>
            <a:pPr lvl="0">
              <a:spcBef>
                <a:spcPts val="0"/>
              </a:spcBef>
              <a:buNone/>
            </a:pPr>
            <a:r>
              <a:rPr lang="en"/>
              <a:t>Requests are batched to reduce IO overhead</a:t>
            </a:r>
          </a:p>
          <a:p>
            <a:pPr lvl="0">
              <a:spcBef>
                <a:spcPts val="0"/>
              </a:spcBef>
              <a:buNone/>
            </a:pPr>
            <a:r>
              <a:rPr lang="en"/>
              <a:t>Users can come from many sources from service store (cache, disk cache, DB), and are delivered as soon as found in a continuous stream of user lists</a:t>
            </a:r>
          </a:p>
        </p:txBody>
      </p:sp>
      <p:pic>
        <p:nvPicPr>
          <p:cNvPr id="567" name="Shape 567"/>
          <p:cNvPicPr preferRelativeResize="0"/>
          <p:nvPr/>
        </p:nvPicPr>
        <p:blipFill>
          <a:blip r:embed="rId3">
            <a:alphaModFix/>
          </a:blip>
          <a:stretch>
            <a:fillRect/>
          </a:stretch>
        </p:blipFill>
        <p:spPr>
          <a:xfrm>
            <a:off x="8637575" y="4652912"/>
            <a:ext cx="381000" cy="428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1" name="Shape 571"/>
        <p:cNvGrpSpPr/>
        <p:nvPr/>
      </p:nvGrpSpPr>
      <p:grpSpPr>
        <a:xfrm>
          <a:off x="0" y="0"/>
          <a:ext cx="0" cy="0"/>
          <a:chOff x="0" y="0"/>
          <a:chExt cx="0" cy="0"/>
        </a:xfrm>
      </p:grpSpPr>
      <p:pic>
        <p:nvPicPr>
          <p:cNvPr id="572" name="Shape 572"/>
          <p:cNvPicPr preferRelativeResize="0"/>
          <p:nvPr/>
        </p:nvPicPr>
        <p:blipFill>
          <a:blip r:embed="rId3">
            <a:alphaModFix/>
          </a:blip>
          <a:stretch>
            <a:fillRect/>
          </a:stretch>
        </p:blipFill>
        <p:spPr>
          <a:xfrm>
            <a:off x="205275" y="190763"/>
            <a:ext cx="6359299" cy="4761974"/>
          </a:xfrm>
          <a:prstGeom prst="rect">
            <a:avLst/>
          </a:prstGeom>
          <a:noFill/>
          <a:ln>
            <a:noFill/>
          </a:ln>
        </p:spPr>
      </p:pic>
      <p:sp>
        <p:nvSpPr>
          <p:cNvPr id="573" name="Shape 573"/>
          <p:cNvSpPr txBox="1"/>
          <p:nvPr/>
        </p:nvSpPr>
        <p:spPr>
          <a:xfrm>
            <a:off x="6841225" y="616225"/>
            <a:ext cx="1836000" cy="2339100"/>
          </a:xfrm>
          <a:prstGeom prst="rect">
            <a:avLst/>
          </a:prstGeom>
          <a:noFill/>
          <a:ln>
            <a:noFill/>
          </a:ln>
        </p:spPr>
        <p:txBody>
          <a:bodyPr anchorCtr="0" anchor="t" bIns="91425" lIns="91425" rIns="91425" tIns="91425">
            <a:noAutofit/>
          </a:bodyPr>
          <a:lstStyle/>
          <a:p>
            <a:pPr lvl="0" rtl="0">
              <a:spcBef>
                <a:spcPts val="0"/>
              </a:spcBef>
              <a:buNone/>
            </a:pPr>
            <a:r>
              <a:rPr lang="en"/>
              <a:t>Async call recommendation engine if user present</a:t>
            </a:r>
          </a:p>
          <a:p>
            <a:pPr lvl="0" rtl="0">
              <a:spcBef>
                <a:spcPts val="0"/>
              </a:spcBef>
              <a:buNone/>
            </a:pPr>
            <a:r>
              <a:t/>
            </a:r>
            <a:endParaRPr/>
          </a:p>
          <a:p>
            <a:pPr lvl="0" rtl="0">
              <a:spcBef>
                <a:spcPts val="0"/>
              </a:spcBef>
              <a:buNone/>
            </a:pPr>
            <a:r>
              <a:rPr lang="en"/>
              <a:t>If not add user id to call batch, add to outstanding call for user.</a:t>
            </a:r>
          </a:p>
        </p:txBody>
      </p:sp>
      <p:pic>
        <p:nvPicPr>
          <p:cNvPr id="574" name="Shape 574"/>
          <p:cNvPicPr preferRelativeResize="0"/>
          <p:nvPr/>
        </p:nvPicPr>
        <p:blipFill>
          <a:blip r:embed="rId4">
            <a:alphaModFix/>
          </a:blip>
          <a:stretch>
            <a:fillRect/>
          </a:stretch>
        </p:blipFill>
        <p:spPr>
          <a:xfrm>
            <a:off x="8637575" y="4652912"/>
            <a:ext cx="381000" cy="428625"/>
          </a:xfrm>
          <a:prstGeom prst="rect">
            <a:avLst/>
          </a:prstGeom>
          <a:noFill/>
          <a:ln>
            <a:noFill/>
          </a:ln>
        </p:spPr>
      </p:pic>
      <p:sp>
        <p:nvSpPr>
          <p:cNvPr id="575" name="Shape 575"/>
          <p:cNvSpPr txBox="1"/>
          <p:nvPr>
            <p:ph idx="12" type="sldNum"/>
          </p:nvPr>
        </p:nvSpPr>
        <p:spPr>
          <a:xfrm>
            <a:off x="7656924" y="467044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9" name="Shape 579"/>
        <p:cNvGrpSpPr/>
        <p:nvPr/>
      </p:nvGrpSpPr>
      <p:grpSpPr>
        <a:xfrm>
          <a:off x="0" y="0"/>
          <a:ext cx="0" cy="0"/>
          <a:chOff x="0" y="0"/>
          <a:chExt cx="0" cy="0"/>
        </a:xfrm>
      </p:grpSpPr>
      <p:pic>
        <p:nvPicPr>
          <p:cNvPr id="580" name="Shape 580"/>
          <p:cNvPicPr preferRelativeResize="0"/>
          <p:nvPr/>
        </p:nvPicPr>
        <p:blipFill>
          <a:blip r:embed="rId3">
            <a:alphaModFix/>
          </a:blip>
          <a:stretch>
            <a:fillRect/>
          </a:stretch>
        </p:blipFill>
        <p:spPr>
          <a:xfrm>
            <a:off x="4" y="0"/>
            <a:ext cx="5476940" cy="5143499"/>
          </a:xfrm>
          <a:prstGeom prst="rect">
            <a:avLst/>
          </a:prstGeom>
          <a:noFill/>
          <a:ln>
            <a:noFill/>
          </a:ln>
        </p:spPr>
      </p:pic>
      <p:sp>
        <p:nvSpPr>
          <p:cNvPr id="581" name="Shape 581"/>
          <p:cNvSpPr txBox="1"/>
          <p:nvPr/>
        </p:nvSpPr>
        <p:spPr>
          <a:xfrm>
            <a:off x="5986075" y="176050"/>
            <a:ext cx="2754000" cy="4967400"/>
          </a:xfrm>
          <a:prstGeom prst="rect">
            <a:avLst/>
          </a:prstGeom>
          <a:noFill/>
          <a:ln>
            <a:noFill/>
          </a:ln>
        </p:spPr>
        <p:txBody>
          <a:bodyPr anchorCtr="0" anchor="t" bIns="91425" lIns="91425" rIns="91425" tIns="91425">
            <a:noAutofit/>
          </a:bodyPr>
          <a:lstStyle/>
          <a:p>
            <a:pPr lvl="0" rtl="0">
              <a:spcBef>
                <a:spcPts val="0"/>
              </a:spcBef>
              <a:buNone/>
            </a:pPr>
            <a:r>
              <a:rPr lang="en"/>
              <a:t>Every 50 ms check to see if the </a:t>
            </a:r>
          </a:p>
          <a:p>
            <a:pPr lvl="0" rtl="0">
              <a:spcBef>
                <a:spcPts val="0"/>
              </a:spcBef>
              <a:buNone/>
            </a:pPr>
            <a:r>
              <a:rPr lang="en"/>
              <a:t>userIdsToLoad is greater than 0,</a:t>
            </a:r>
          </a:p>
          <a:p>
            <a:pPr lvl="0" rtl="0">
              <a:spcBef>
                <a:spcPts val="0"/>
              </a:spcBef>
              <a:buNone/>
            </a:pPr>
            <a:r>
              <a:rPr lang="en"/>
              <a:t>If so request those users now.</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When a user is not found loadUserFromStoreService is called. If there are 100, outstanding requests, then load those users now. </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Listen to the userStoreService’s </a:t>
            </a:r>
          </a:p>
          <a:p>
            <a:pPr lvl="0" rtl="0">
              <a:spcBef>
                <a:spcPts val="0"/>
              </a:spcBef>
              <a:buNone/>
            </a:pPr>
            <a:r>
              <a:rPr lang="en"/>
              <a:t>userStream</a:t>
            </a:r>
          </a:p>
        </p:txBody>
      </p:sp>
      <p:pic>
        <p:nvPicPr>
          <p:cNvPr id="582" name="Shape 582"/>
          <p:cNvPicPr preferRelativeResize="0"/>
          <p:nvPr/>
        </p:nvPicPr>
        <p:blipFill>
          <a:blip r:embed="rId4">
            <a:alphaModFix/>
          </a:blip>
          <a:stretch>
            <a:fillRect/>
          </a:stretch>
        </p:blipFill>
        <p:spPr>
          <a:xfrm>
            <a:off x="0" y="2133652"/>
            <a:ext cx="5773474" cy="3009799"/>
          </a:xfrm>
          <a:prstGeom prst="rect">
            <a:avLst/>
          </a:prstGeom>
          <a:noFill/>
          <a:ln cap="flat" cmpd="sng" w="9525">
            <a:solidFill>
              <a:schemeClr val="dk2"/>
            </a:solidFill>
            <a:prstDash val="solid"/>
            <a:round/>
            <a:headEnd len="med" w="med" type="none"/>
            <a:tailEnd len="med" w="med" type="none"/>
          </a:ln>
        </p:spPr>
      </p:pic>
      <p:pic>
        <p:nvPicPr>
          <p:cNvPr id="583" name="Shape 583"/>
          <p:cNvPicPr preferRelativeResize="0"/>
          <p:nvPr/>
        </p:nvPicPr>
        <p:blipFill>
          <a:blip r:embed="rId5">
            <a:alphaModFix/>
          </a:blip>
          <a:stretch>
            <a:fillRect/>
          </a:stretch>
        </p:blipFill>
        <p:spPr>
          <a:xfrm>
            <a:off x="8637575" y="4652912"/>
            <a:ext cx="381000" cy="428625"/>
          </a:xfrm>
          <a:prstGeom prst="rect">
            <a:avLst/>
          </a:prstGeom>
          <a:noFill/>
          <a:ln>
            <a:noFill/>
          </a:ln>
        </p:spPr>
      </p:pic>
      <p:sp>
        <p:nvSpPr>
          <p:cNvPr id="584" name="Shape 58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8" name="Shape 588"/>
        <p:cNvGrpSpPr/>
        <p:nvPr/>
      </p:nvGrpSpPr>
      <p:grpSpPr>
        <a:xfrm>
          <a:off x="0" y="0"/>
          <a:ext cx="0" cy="0"/>
          <a:chOff x="0" y="0"/>
          <a:chExt cx="0" cy="0"/>
        </a:xfrm>
      </p:grpSpPr>
      <p:sp>
        <p:nvSpPr>
          <p:cNvPr id="589" name="Shape 589"/>
          <p:cNvSpPr txBox="1"/>
          <p:nvPr/>
        </p:nvSpPr>
        <p:spPr>
          <a:xfrm>
            <a:off x="6652600" y="176050"/>
            <a:ext cx="2087400" cy="4967400"/>
          </a:xfrm>
          <a:prstGeom prst="rect">
            <a:avLst/>
          </a:prstGeom>
          <a:noFill/>
          <a:ln>
            <a:noFill/>
          </a:ln>
        </p:spPr>
        <p:txBody>
          <a:bodyPr anchorCtr="0" anchor="t" bIns="91425" lIns="91425" rIns="91425" tIns="91425">
            <a:noAutofit/>
          </a:bodyPr>
          <a:lstStyle/>
          <a:p>
            <a:pPr lvl="0" rtl="0">
              <a:spcBef>
                <a:spcPts val="0"/>
              </a:spcBef>
              <a:buNone/>
            </a:pPr>
            <a:r>
              <a:rPr lang="en"/>
              <a:t>Process the stream result.</a:t>
            </a:r>
          </a:p>
          <a:p>
            <a:pPr lvl="0" rtl="0">
              <a:spcBef>
                <a:spcPts val="0"/>
              </a:spcBef>
              <a:buNone/>
            </a:pPr>
            <a:r>
              <a:t/>
            </a:r>
            <a:endParaRPr/>
          </a:p>
          <a:p>
            <a:pPr lvl="0" rtl="0">
              <a:spcBef>
                <a:spcPts val="0"/>
              </a:spcBef>
              <a:buNone/>
            </a:pPr>
            <a:r>
              <a:rPr lang="en"/>
              <a:t>Populate the user map (or use a Simple cache with an expiry and a max number of users allowed to be in system).</a:t>
            </a:r>
          </a:p>
          <a:p>
            <a:pPr lvl="0" rtl="0">
              <a:spcBef>
                <a:spcPts val="0"/>
              </a:spcBef>
              <a:buNone/>
            </a:pPr>
            <a:r>
              <a:t/>
            </a:r>
            <a:endParaRPr/>
          </a:p>
          <a:p>
            <a:pPr lvl="0" rtl="0">
              <a:spcBef>
                <a:spcPts val="0"/>
              </a:spcBef>
              <a:buNone/>
            </a:pPr>
            <a:r>
              <a:rPr lang="en"/>
              <a:t>Since the user is now loaded, see if their are outstanding calls (promises) and resolve those calls.</a:t>
            </a:r>
          </a:p>
        </p:txBody>
      </p:sp>
      <p:pic>
        <p:nvPicPr>
          <p:cNvPr id="590" name="Shape 590"/>
          <p:cNvPicPr preferRelativeResize="0"/>
          <p:nvPr/>
        </p:nvPicPr>
        <p:blipFill>
          <a:blip r:embed="rId3">
            <a:alphaModFix/>
          </a:blip>
          <a:stretch>
            <a:fillRect/>
          </a:stretch>
        </p:blipFill>
        <p:spPr>
          <a:xfrm>
            <a:off x="59625" y="176047"/>
            <a:ext cx="5993424" cy="3320024"/>
          </a:xfrm>
          <a:prstGeom prst="rect">
            <a:avLst/>
          </a:prstGeom>
          <a:noFill/>
          <a:ln cap="flat" cmpd="sng" w="9525">
            <a:solidFill>
              <a:schemeClr val="dk2"/>
            </a:solidFill>
            <a:prstDash val="solid"/>
            <a:round/>
            <a:headEnd len="med" w="med" type="none"/>
            <a:tailEnd len="med" w="med" type="none"/>
          </a:ln>
        </p:spPr>
      </p:pic>
      <p:pic>
        <p:nvPicPr>
          <p:cNvPr id="591" name="Shape 591"/>
          <p:cNvPicPr preferRelativeResize="0"/>
          <p:nvPr/>
        </p:nvPicPr>
        <p:blipFill>
          <a:blip r:embed="rId4">
            <a:alphaModFix/>
          </a:blip>
          <a:stretch>
            <a:fillRect/>
          </a:stretch>
        </p:blipFill>
        <p:spPr>
          <a:xfrm>
            <a:off x="8637575" y="4652912"/>
            <a:ext cx="381000" cy="428625"/>
          </a:xfrm>
          <a:prstGeom prst="rect">
            <a:avLst/>
          </a:prstGeom>
          <a:noFill/>
          <a:ln>
            <a:noFill/>
          </a:ln>
        </p:spPr>
      </p:pic>
      <p:sp>
        <p:nvSpPr>
          <p:cNvPr id="592" name="Shape 592"/>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sp>
        <p:nvSpPr>
          <p:cNvPr id="597" name="Shape 597"/>
          <p:cNvSpPr txBox="1"/>
          <p:nvPr>
            <p:ph type="title"/>
          </p:nvPr>
        </p:nvSpPr>
        <p:spPr>
          <a:xfrm>
            <a:off x="485875" y="1714500"/>
            <a:ext cx="8183700" cy="785700"/>
          </a:xfrm>
          <a:prstGeom prst="rect">
            <a:avLst/>
          </a:prstGeom>
        </p:spPr>
        <p:txBody>
          <a:bodyPr anchorCtr="0" anchor="b" bIns="91425" lIns="91425" rIns="91425" tIns="91425">
            <a:noAutofit/>
          </a:bodyPr>
          <a:lstStyle/>
          <a:p>
            <a:pPr lvl="0" rtl="0">
              <a:spcBef>
                <a:spcPts val="0"/>
              </a:spcBef>
              <a:buNone/>
            </a:pPr>
            <a:r>
              <a:rPr lang="en"/>
              <a:t>Next steps</a:t>
            </a:r>
          </a:p>
        </p:txBody>
      </p:sp>
      <p:sp>
        <p:nvSpPr>
          <p:cNvPr id="598" name="Shape 59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2" name="Shape 602"/>
        <p:cNvGrpSpPr/>
        <p:nvPr/>
      </p:nvGrpSpPr>
      <p:grpSpPr>
        <a:xfrm>
          <a:off x="0" y="0"/>
          <a:ext cx="0" cy="0"/>
          <a:chOff x="0" y="0"/>
          <a:chExt cx="0" cy="0"/>
        </a:xfrm>
      </p:grpSpPr>
      <p:sp>
        <p:nvSpPr>
          <p:cNvPr id="603" name="Shape 603"/>
          <p:cNvSpPr txBox="1"/>
          <p:nvPr>
            <p:ph type="title"/>
          </p:nvPr>
        </p:nvSpPr>
        <p:spPr>
          <a:xfrm>
            <a:off x="311700" y="445025"/>
            <a:ext cx="8520600" cy="623400"/>
          </a:xfrm>
          <a:prstGeom prst="rect">
            <a:avLst/>
          </a:prstGeom>
        </p:spPr>
        <p:txBody>
          <a:bodyPr anchorCtr="0" anchor="t" bIns="91425" lIns="91425" rIns="91425" tIns="91425">
            <a:noAutofit/>
          </a:bodyPr>
          <a:lstStyle/>
          <a:p>
            <a:pPr lvl="0" rtl="0">
              <a:spcBef>
                <a:spcPts val="0"/>
              </a:spcBef>
              <a:buNone/>
            </a:pPr>
            <a:r>
              <a:rPr lang="en"/>
              <a:t>Next steps  </a:t>
            </a:r>
          </a:p>
        </p:txBody>
      </p:sp>
      <p:sp>
        <p:nvSpPr>
          <p:cNvPr id="604" name="Shape 60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AutoNum type="arabicParenR"/>
            </a:pPr>
            <a:r>
              <a:rPr lang="en"/>
              <a:t>Get rid of invoke and detect when a frame drops (let Geoff explain this one)</a:t>
            </a:r>
          </a:p>
          <a:p>
            <a:pPr indent="-228600" lvl="0" marL="457200" rtl="0">
              <a:spcBef>
                <a:spcPts val="0"/>
              </a:spcBef>
              <a:buAutoNum type="arabicParenR"/>
            </a:pPr>
            <a:r>
              <a:rPr lang="en"/>
              <a:t>Simplify interface for Promise/Callback Reakt 4.0</a:t>
            </a:r>
          </a:p>
          <a:p>
            <a:pPr indent="-228600" lvl="1" marL="914400" rtl="0">
              <a:spcBef>
                <a:spcPts val="0"/>
              </a:spcBef>
              <a:buAutoNum type="alphaLcParenR"/>
            </a:pPr>
            <a:r>
              <a:rPr lang="en"/>
              <a:t>We use semantic versioning, but even from version to version so far interfaces are fairly compatible for 97% of use cases</a:t>
            </a:r>
          </a:p>
          <a:p>
            <a:pPr indent="-228600" lvl="0" marL="457200" rtl="0">
              <a:spcBef>
                <a:spcPts val="0"/>
              </a:spcBef>
              <a:buAutoNum type="arabicParenR"/>
            </a:pPr>
            <a:r>
              <a:rPr lang="en"/>
              <a:t>More reakt libs ***</a:t>
            </a:r>
          </a:p>
          <a:p>
            <a:pPr indent="-228600" lvl="0" marL="457200" rtl="0">
              <a:spcBef>
                <a:spcPts val="0"/>
              </a:spcBef>
              <a:buAutoNum type="arabicParenR"/>
            </a:pPr>
            <a:r>
              <a:rPr lang="en"/>
              <a:t>Refine streaming interface </a:t>
            </a:r>
          </a:p>
          <a:p>
            <a:pPr indent="-228600" lvl="0" marL="457200" rtl="0">
              <a:spcBef>
                <a:spcPts val="0"/>
              </a:spcBef>
              <a:buAutoNum type="arabicParenR"/>
            </a:pPr>
            <a:r>
              <a:rPr lang="en"/>
              <a:t>Add more support for Vert.x reakt </a:t>
            </a:r>
          </a:p>
          <a:p>
            <a:pPr indent="-228600" lvl="1" marL="914400" rtl="0">
              <a:spcBef>
                <a:spcPts val="0"/>
              </a:spcBef>
              <a:buAutoNum type="alphaLcParenR"/>
            </a:pPr>
            <a:r>
              <a:rPr lang="en"/>
              <a:t>Support streaming via Reakt</a:t>
            </a:r>
          </a:p>
          <a:p>
            <a:pPr indent="-228600" lvl="1" marL="914400" rtl="0">
              <a:spcBef>
                <a:spcPts val="0"/>
              </a:spcBef>
              <a:buAutoNum type="alphaLcParenR"/>
            </a:pPr>
            <a:r>
              <a:rPr lang="en"/>
              <a:t>Create client wrappers, event bus wrapper, etc.</a:t>
            </a:r>
          </a:p>
          <a:p>
            <a:pPr indent="-228600" lvl="0" marL="457200" rtl="0">
              <a:spcBef>
                <a:spcPts val="0"/>
              </a:spcBef>
              <a:buAutoNum type="arabicParenR"/>
            </a:pPr>
            <a:r>
              <a:rPr lang="en"/>
              <a:t>More integration libs </a:t>
            </a:r>
          </a:p>
          <a:p>
            <a:pPr indent="-228600" lvl="1" marL="914400" rtl="0">
              <a:spcBef>
                <a:spcPts val="0"/>
              </a:spcBef>
              <a:buAutoNum type="alphaLcParenR"/>
            </a:pPr>
            <a:r>
              <a:rPr lang="en"/>
              <a:t>Spring Reactor, Servlet async, Java EE, JMS, Kafka, Reactive Streaming, Rxjava, Java 9 Flow</a:t>
            </a:r>
          </a:p>
          <a:p>
            <a:pPr lvl="0" rtl="0">
              <a:spcBef>
                <a:spcPts val="0"/>
              </a:spcBef>
              <a:buNone/>
            </a:pPr>
            <a:r>
              <a:t/>
            </a:r>
            <a:endParaRPr/>
          </a:p>
        </p:txBody>
      </p:sp>
      <p:pic>
        <p:nvPicPr>
          <p:cNvPr id="605" name="Shape 605"/>
          <p:cNvPicPr preferRelativeResize="0"/>
          <p:nvPr/>
        </p:nvPicPr>
        <p:blipFill>
          <a:blip r:embed="rId3">
            <a:alphaModFix/>
          </a:blip>
          <a:stretch>
            <a:fillRect/>
          </a:stretch>
        </p:blipFill>
        <p:spPr>
          <a:xfrm>
            <a:off x="8198325" y="4652912"/>
            <a:ext cx="323850" cy="342900"/>
          </a:xfrm>
          <a:prstGeom prst="rect">
            <a:avLst/>
          </a:prstGeom>
          <a:noFill/>
          <a:ln>
            <a:noFill/>
          </a:ln>
        </p:spPr>
      </p:pic>
      <p:pic>
        <p:nvPicPr>
          <p:cNvPr id="606" name="Shape 606"/>
          <p:cNvPicPr preferRelativeResize="0"/>
          <p:nvPr/>
        </p:nvPicPr>
        <p:blipFill>
          <a:blip r:embed="rId4">
            <a:alphaModFix/>
          </a:blip>
          <a:stretch>
            <a:fillRect/>
          </a:stretch>
        </p:blipFill>
        <p:spPr>
          <a:xfrm>
            <a:off x="8637575" y="4652912"/>
            <a:ext cx="381000" cy="428625"/>
          </a:xfrm>
          <a:prstGeom prst="rect">
            <a:avLst/>
          </a:prstGeom>
          <a:noFill/>
          <a:ln>
            <a:noFill/>
          </a:ln>
        </p:spPr>
      </p:pic>
      <p:sp>
        <p:nvSpPr>
          <p:cNvPr id="607" name="Shape 60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x="0" y="0"/>
          <a:ext cx="0" cy="0"/>
          <a:chOff x="0" y="0"/>
          <a:chExt cx="0" cy="0"/>
        </a:xfrm>
      </p:grpSpPr>
      <p:sp>
        <p:nvSpPr>
          <p:cNvPr id="612" name="Shape 612"/>
          <p:cNvSpPr txBox="1"/>
          <p:nvPr>
            <p:ph type="title"/>
          </p:nvPr>
        </p:nvSpPr>
        <p:spPr>
          <a:xfrm>
            <a:off x="30600" y="0"/>
            <a:ext cx="8520600" cy="623400"/>
          </a:xfrm>
          <a:prstGeom prst="rect">
            <a:avLst/>
          </a:prstGeom>
        </p:spPr>
        <p:txBody>
          <a:bodyPr anchorCtr="0" anchor="t" bIns="91425" lIns="91425" rIns="91425" tIns="91425">
            <a:noAutofit/>
          </a:bodyPr>
          <a:lstStyle/>
          <a:p>
            <a:pPr lvl="0">
              <a:spcBef>
                <a:spcPts val="0"/>
              </a:spcBef>
              <a:buNone/>
            </a:pPr>
            <a:r>
              <a:rPr lang="en"/>
              <a:t>Related Talks</a:t>
            </a:r>
          </a:p>
        </p:txBody>
      </p:sp>
      <p:pic>
        <p:nvPicPr>
          <p:cNvPr id="613" name="Shape 613"/>
          <p:cNvPicPr preferRelativeResize="0"/>
          <p:nvPr/>
        </p:nvPicPr>
        <p:blipFill>
          <a:blip r:embed="rId3">
            <a:alphaModFix/>
          </a:blip>
          <a:stretch>
            <a:fillRect/>
          </a:stretch>
        </p:blipFill>
        <p:spPr>
          <a:xfrm>
            <a:off x="3592500" y="2810974"/>
            <a:ext cx="4462649" cy="2212675"/>
          </a:xfrm>
          <a:prstGeom prst="rect">
            <a:avLst/>
          </a:prstGeom>
          <a:noFill/>
          <a:ln cap="flat" cmpd="sng" w="9525">
            <a:solidFill>
              <a:schemeClr val="dk2"/>
            </a:solidFill>
            <a:prstDash val="solid"/>
            <a:round/>
            <a:headEnd len="med" w="med" type="none"/>
            <a:tailEnd len="med" w="med" type="none"/>
          </a:ln>
        </p:spPr>
      </p:pic>
      <p:pic>
        <p:nvPicPr>
          <p:cNvPr id="614" name="Shape 614"/>
          <p:cNvPicPr preferRelativeResize="0"/>
          <p:nvPr/>
        </p:nvPicPr>
        <p:blipFill>
          <a:blip r:embed="rId4">
            <a:alphaModFix/>
          </a:blip>
          <a:stretch>
            <a:fillRect/>
          </a:stretch>
        </p:blipFill>
        <p:spPr>
          <a:xfrm>
            <a:off x="30599" y="553550"/>
            <a:ext cx="6240567" cy="2257425"/>
          </a:xfrm>
          <a:prstGeom prst="rect">
            <a:avLst/>
          </a:prstGeom>
          <a:noFill/>
          <a:ln cap="flat" cmpd="sng" w="9525">
            <a:solidFill>
              <a:schemeClr val="dk2"/>
            </a:solidFill>
            <a:prstDash val="solid"/>
            <a:round/>
            <a:headEnd len="med" w="med" type="none"/>
            <a:tailEnd len="med" w="med" type="none"/>
          </a:ln>
        </p:spPr>
      </p:pic>
      <p:pic>
        <p:nvPicPr>
          <p:cNvPr id="615" name="Shape 615"/>
          <p:cNvPicPr preferRelativeResize="0"/>
          <p:nvPr/>
        </p:nvPicPr>
        <p:blipFill>
          <a:blip r:embed="rId5">
            <a:alphaModFix/>
          </a:blip>
          <a:stretch>
            <a:fillRect/>
          </a:stretch>
        </p:blipFill>
        <p:spPr>
          <a:xfrm>
            <a:off x="8551200" y="4157162"/>
            <a:ext cx="381000" cy="428625"/>
          </a:xfrm>
          <a:prstGeom prst="rect">
            <a:avLst/>
          </a:prstGeom>
          <a:noFill/>
          <a:ln>
            <a:noFill/>
          </a:ln>
        </p:spPr>
      </p:pic>
      <p:sp>
        <p:nvSpPr>
          <p:cNvPr id="616" name="Shape 616"/>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Fluent Lambda Friendly Promise API</a:t>
            </a:r>
          </a:p>
        </p:txBody>
      </p:sp>
      <p:pic>
        <p:nvPicPr>
          <p:cNvPr id="155" name="Shape 155"/>
          <p:cNvPicPr preferRelativeResize="0"/>
          <p:nvPr/>
        </p:nvPicPr>
        <p:blipFill>
          <a:blip r:embed="rId3">
            <a:alphaModFix/>
          </a:blip>
          <a:stretch>
            <a:fillRect/>
          </a:stretch>
        </p:blipFill>
        <p:spPr>
          <a:xfrm>
            <a:off x="476950" y="1540937"/>
            <a:ext cx="7277100" cy="1704975"/>
          </a:xfrm>
          <a:prstGeom prst="rect">
            <a:avLst/>
          </a:prstGeom>
          <a:noFill/>
          <a:ln cap="flat" cmpd="sng" w="9525">
            <a:solidFill>
              <a:schemeClr val="dk2"/>
            </a:solidFill>
            <a:prstDash val="solid"/>
            <a:round/>
            <a:headEnd len="med" w="med" type="none"/>
            <a:tailEnd len="med" w="med" type="none"/>
          </a:ln>
        </p:spPr>
      </p:pic>
      <p:pic>
        <p:nvPicPr>
          <p:cNvPr id="156" name="Shape 156"/>
          <p:cNvPicPr preferRelativeResize="0"/>
          <p:nvPr/>
        </p:nvPicPr>
        <p:blipFill>
          <a:blip r:embed="rId4">
            <a:alphaModFix/>
          </a:blip>
          <a:stretch>
            <a:fillRect/>
          </a:stretch>
        </p:blipFill>
        <p:spPr>
          <a:xfrm>
            <a:off x="8255300" y="4652912"/>
            <a:ext cx="381000" cy="428625"/>
          </a:xfrm>
          <a:prstGeom prst="rect">
            <a:avLst/>
          </a:prstGeom>
          <a:noFill/>
          <a:ln>
            <a:noFill/>
          </a:ln>
        </p:spPr>
      </p:pic>
      <p:sp>
        <p:nvSpPr>
          <p:cNvPr id="157" name="Shape 15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0" name="Shape 620"/>
        <p:cNvGrpSpPr/>
        <p:nvPr/>
      </p:nvGrpSpPr>
      <p:grpSpPr>
        <a:xfrm>
          <a:off x="0" y="0"/>
          <a:ext cx="0" cy="0"/>
          <a:chOff x="0" y="0"/>
          <a:chExt cx="0" cy="0"/>
        </a:xfrm>
      </p:grpSpPr>
      <p:sp>
        <p:nvSpPr>
          <p:cNvPr id="621" name="Shape 621"/>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Conclusion</a:t>
            </a:r>
          </a:p>
        </p:txBody>
      </p:sp>
      <p:sp>
        <p:nvSpPr>
          <p:cNvPr id="622" name="Shape 62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Reakt provides an easy-to-use lib for handling async callbacks</a:t>
            </a:r>
          </a:p>
          <a:p>
            <a:pPr indent="-228600" lvl="1" marL="914400" rtl="0">
              <a:spcBef>
                <a:spcPts val="0"/>
              </a:spcBef>
            </a:pPr>
            <a:r>
              <a:rPr lang="en"/>
              <a:t>It uses Promise concepts from ES6 which seem well thought out and natural</a:t>
            </a:r>
          </a:p>
          <a:p>
            <a:pPr indent="-228600" lvl="1" marL="914400" rtl="0">
              <a:spcBef>
                <a:spcPts val="0"/>
              </a:spcBef>
            </a:pPr>
            <a:r>
              <a:rPr lang="en"/>
              <a:t>We worked with many async libs and wrote a few our self, and really like the ES6 terminology and ease of use</a:t>
            </a:r>
          </a:p>
          <a:p>
            <a:pPr indent="-228600" lvl="1" marL="914400" rtl="0">
              <a:spcBef>
                <a:spcPts val="0"/>
              </a:spcBef>
            </a:pPr>
            <a:r>
              <a:rPr lang="en"/>
              <a:t>Since Java is MT and JavaScript is not there are some differences</a:t>
            </a:r>
          </a:p>
          <a:p>
            <a:pPr indent="-228600" lvl="1" marL="914400" rtl="0">
              <a:spcBef>
                <a:spcPts val="0"/>
              </a:spcBef>
            </a:pPr>
            <a:r>
              <a:rPr lang="en"/>
              <a:t>Java 8/9 lambda expression friendly</a:t>
            </a:r>
          </a:p>
          <a:p>
            <a:pPr indent="-228600" lvl="0" marL="457200" rtl="0">
              <a:spcBef>
                <a:spcPts val="0"/>
              </a:spcBef>
            </a:pPr>
            <a:r>
              <a:rPr lang="en"/>
              <a:t>Async call coordination can be difficult but all promises, any promises, reactor with replay promises and timeouts make it easier</a:t>
            </a:r>
          </a:p>
          <a:p>
            <a:pPr indent="-228600" lvl="0" marL="457200">
              <a:spcBef>
                <a:spcPts val="0"/>
              </a:spcBef>
            </a:pPr>
            <a:r>
              <a:rPr lang="en"/>
              <a:t>Reakt is evolving and we welcome feedback and contributions (bug reports, pull requests, articles, blogs, etc.)</a:t>
            </a:r>
          </a:p>
        </p:txBody>
      </p:sp>
      <p:pic>
        <p:nvPicPr>
          <p:cNvPr id="623" name="Shape 623"/>
          <p:cNvPicPr preferRelativeResize="0"/>
          <p:nvPr/>
        </p:nvPicPr>
        <p:blipFill>
          <a:blip r:embed="rId3">
            <a:alphaModFix/>
          </a:blip>
          <a:stretch>
            <a:fillRect/>
          </a:stretch>
        </p:blipFill>
        <p:spPr>
          <a:xfrm>
            <a:off x="8637575" y="4652912"/>
            <a:ext cx="381000" cy="428625"/>
          </a:xfrm>
          <a:prstGeom prst="rect">
            <a:avLst/>
          </a:prstGeom>
          <a:noFill/>
          <a:ln>
            <a:noFill/>
          </a:ln>
        </p:spPr>
      </p:pic>
      <p:sp>
        <p:nvSpPr>
          <p:cNvPr id="624" name="Shape 62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8" name="Shape 628"/>
        <p:cNvGrpSpPr/>
        <p:nvPr/>
      </p:nvGrpSpPr>
      <p:grpSpPr>
        <a:xfrm>
          <a:off x="0" y="0"/>
          <a:ext cx="0" cy="0"/>
          <a:chOff x="0" y="0"/>
          <a:chExt cx="0" cy="0"/>
        </a:xfrm>
      </p:grpSpPr>
      <p:sp>
        <p:nvSpPr>
          <p:cNvPr id="629" name="Shape 629"/>
          <p:cNvSpPr txBox="1"/>
          <p:nvPr>
            <p:ph type="title"/>
          </p:nvPr>
        </p:nvSpPr>
        <p:spPr>
          <a:xfrm>
            <a:off x="485875" y="1714500"/>
            <a:ext cx="8183700" cy="785700"/>
          </a:xfrm>
          <a:prstGeom prst="rect">
            <a:avLst/>
          </a:prstGeom>
        </p:spPr>
        <p:txBody>
          <a:bodyPr anchorCtr="0" anchor="b" bIns="91425" lIns="91425" rIns="91425" tIns="91425">
            <a:noAutofit/>
          </a:bodyPr>
          <a:lstStyle/>
          <a:p>
            <a:pPr lvl="0">
              <a:spcBef>
                <a:spcPts val="0"/>
              </a:spcBef>
              <a:buNone/>
            </a:pPr>
            <a:r>
              <a:rPr lang="en"/>
              <a:t>Extra Material</a:t>
            </a:r>
          </a:p>
        </p:txBody>
      </p:sp>
      <p:sp>
        <p:nvSpPr>
          <p:cNvPr id="630" name="Shape 63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4" name="Shape 634"/>
        <p:cNvGrpSpPr/>
        <p:nvPr/>
      </p:nvGrpSpPr>
      <p:grpSpPr>
        <a:xfrm>
          <a:off x="0" y="0"/>
          <a:ext cx="0" cy="0"/>
          <a:chOff x="0" y="0"/>
          <a:chExt cx="0" cy="0"/>
        </a:xfrm>
      </p:grpSpPr>
      <p:sp>
        <p:nvSpPr>
          <p:cNvPr id="635" name="Shape 635"/>
          <p:cNvSpPr txBox="1"/>
          <p:nvPr>
            <p:ph type="title"/>
          </p:nvPr>
        </p:nvSpPr>
        <p:spPr>
          <a:xfrm>
            <a:off x="485875" y="1714500"/>
            <a:ext cx="8183700" cy="785700"/>
          </a:xfrm>
          <a:prstGeom prst="rect">
            <a:avLst/>
          </a:prstGeom>
        </p:spPr>
        <p:txBody>
          <a:bodyPr anchorCtr="0" anchor="b" bIns="91425" lIns="91425" rIns="91425" tIns="91425">
            <a:noAutofit/>
          </a:bodyPr>
          <a:lstStyle/>
          <a:p>
            <a:pPr lvl="0" rtl="0">
              <a:spcBef>
                <a:spcPts val="0"/>
              </a:spcBef>
              <a:buNone/>
            </a:pPr>
            <a:r>
              <a:rPr lang="en"/>
              <a:t>Author Bio</a:t>
            </a:r>
          </a:p>
        </p:txBody>
      </p:sp>
      <p:sp>
        <p:nvSpPr>
          <p:cNvPr id="636" name="Shape 636"/>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0" name="Shape 640"/>
        <p:cNvGrpSpPr/>
        <p:nvPr/>
      </p:nvGrpSpPr>
      <p:grpSpPr>
        <a:xfrm>
          <a:off x="0" y="0"/>
          <a:ext cx="0" cy="0"/>
          <a:chOff x="0" y="0"/>
          <a:chExt cx="0" cy="0"/>
        </a:xfrm>
      </p:grpSpPr>
      <p:sp>
        <p:nvSpPr>
          <p:cNvPr id="641" name="Shape 641"/>
          <p:cNvSpPr txBox="1"/>
          <p:nvPr>
            <p:ph type="title"/>
          </p:nvPr>
        </p:nvSpPr>
        <p:spPr>
          <a:xfrm>
            <a:off x="311700" y="445025"/>
            <a:ext cx="8520600" cy="623400"/>
          </a:xfrm>
          <a:prstGeom prst="rect">
            <a:avLst/>
          </a:prstGeom>
        </p:spPr>
        <p:txBody>
          <a:bodyPr anchorCtr="0" anchor="t" bIns="91425" lIns="91425" rIns="91425" tIns="91425">
            <a:noAutofit/>
          </a:bodyPr>
          <a:lstStyle/>
          <a:p>
            <a:pPr lvl="0" rtl="0">
              <a:spcBef>
                <a:spcPts val="0"/>
              </a:spcBef>
              <a:buNone/>
            </a:pPr>
            <a:r>
              <a:rPr lang="en"/>
              <a:t>Author Geoff Chandler</a:t>
            </a:r>
          </a:p>
        </p:txBody>
      </p:sp>
      <p:sp>
        <p:nvSpPr>
          <p:cNvPr id="642" name="Shape 64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Senior Director at a large Media Company. </a:t>
            </a:r>
          </a:p>
          <a:p>
            <a:pPr lvl="0">
              <a:spcBef>
                <a:spcPts val="0"/>
              </a:spcBef>
              <a:buNone/>
            </a:pPr>
            <a:r>
              <a:rPr lang="en"/>
              <a:t>Works with Node.js, Cassandra, Mesos, QBit, EC2, and reactive programming. Major </a:t>
            </a:r>
          </a:p>
          <a:p>
            <a:pPr lvl="0">
              <a:spcBef>
                <a:spcPts val="0"/>
              </a:spcBef>
              <a:buNone/>
            </a:pPr>
            <a:r>
              <a:rPr lang="en"/>
              <a:t>Contributor to QBit, Spring Boot, Reakt, and more. </a:t>
            </a:r>
          </a:p>
          <a:p>
            <a:pPr lvl="0" rtl="0">
              <a:spcBef>
                <a:spcPts val="0"/>
              </a:spcBef>
              <a:buNone/>
            </a:pPr>
            <a:r>
              <a:rPr lang="en"/>
              <a:t>Creator of Lokate, ddp-client-java, guicefx, and various devops tools for gradle.</a:t>
            </a:r>
          </a:p>
          <a:p>
            <a:pPr lvl="0" rtl="0">
              <a:spcBef>
                <a:spcPts val="0"/>
              </a:spcBef>
              <a:buNone/>
            </a:pPr>
            <a:r>
              <a:t/>
            </a:r>
            <a:endParaRPr/>
          </a:p>
        </p:txBody>
      </p:sp>
      <p:sp>
        <p:nvSpPr>
          <p:cNvPr id="643" name="Shape 6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7" name="Shape 647"/>
        <p:cNvGrpSpPr/>
        <p:nvPr/>
      </p:nvGrpSpPr>
      <p:grpSpPr>
        <a:xfrm>
          <a:off x="0" y="0"/>
          <a:ext cx="0" cy="0"/>
          <a:chOff x="0" y="0"/>
          <a:chExt cx="0" cy="0"/>
        </a:xfrm>
      </p:grpSpPr>
      <p:sp>
        <p:nvSpPr>
          <p:cNvPr id="648" name="Shape 648"/>
          <p:cNvSpPr txBox="1"/>
          <p:nvPr>
            <p:ph type="title"/>
          </p:nvPr>
        </p:nvSpPr>
        <p:spPr>
          <a:xfrm>
            <a:off x="311700" y="445025"/>
            <a:ext cx="8520600" cy="623400"/>
          </a:xfrm>
          <a:prstGeom prst="rect">
            <a:avLst/>
          </a:prstGeom>
        </p:spPr>
        <p:txBody>
          <a:bodyPr anchorCtr="0" anchor="t" bIns="91425" lIns="91425" rIns="91425" tIns="91425">
            <a:noAutofit/>
          </a:bodyPr>
          <a:lstStyle/>
          <a:p>
            <a:pPr lvl="0" rtl="0">
              <a:spcBef>
                <a:spcPts val="0"/>
              </a:spcBef>
              <a:buNone/>
            </a:pPr>
            <a:r>
              <a:rPr lang="en"/>
              <a:t>Author Bio Rick Hightower</a:t>
            </a:r>
          </a:p>
        </p:txBody>
      </p:sp>
      <p:sp>
        <p:nvSpPr>
          <p:cNvPr id="649" name="Shape 64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Rick frequently writes about and develops high-speed microservices.  He focuses on streaming, monitoring, alerting, and deploying microservices. He was the founding developer of QBit and Reakt as well as Boon. </a:t>
            </a:r>
          </a:p>
        </p:txBody>
      </p:sp>
      <p:sp>
        <p:nvSpPr>
          <p:cNvPr id="650" name="Shape 65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4" name="Shape 654"/>
        <p:cNvGrpSpPr/>
        <p:nvPr/>
      </p:nvGrpSpPr>
      <p:grpSpPr>
        <a:xfrm>
          <a:off x="0" y="0"/>
          <a:ext cx="0" cy="0"/>
          <a:chOff x="0" y="0"/>
          <a:chExt cx="0" cy="0"/>
        </a:xfrm>
      </p:grpSpPr>
      <p:sp>
        <p:nvSpPr>
          <p:cNvPr id="655" name="Shape 655"/>
          <p:cNvSpPr txBox="1"/>
          <p:nvPr>
            <p:ph type="title"/>
          </p:nvPr>
        </p:nvSpPr>
        <p:spPr>
          <a:xfrm>
            <a:off x="485875" y="1714500"/>
            <a:ext cx="8183700" cy="785700"/>
          </a:xfrm>
          <a:prstGeom prst="rect">
            <a:avLst/>
          </a:prstGeom>
        </p:spPr>
        <p:txBody>
          <a:bodyPr anchorCtr="0" anchor="b" bIns="91425" lIns="91425" rIns="91425" tIns="91425">
            <a:noAutofit/>
          </a:bodyPr>
          <a:lstStyle/>
          <a:p>
            <a:pPr lvl="0" rtl="0">
              <a:spcBef>
                <a:spcPts val="0"/>
              </a:spcBef>
              <a:buNone/>
            </a:pPr>
            <a:r>
              <a:rPr lang="en"/>
              <a:t>Worked example</a:t>
            </a:r>
          </a:p>
        </p:txBody>
      </p:sp>
      <p:sp>
        <p:nvSpPr>
          <p:cNvPr id="656" name="Shape 656"/>
          <p:cNvSpPr txBox="1"/>
          <p:nvPr/>
        </p:nvSpPr>
        <p:spPr>
          <a:xfrm>
            <a:off x="1825950" y="3402250"/>
            <a:ext cx="4108500" cy="479400"/>
          </a:xfrm>
          <a:prstGeom prst="rect">
            <a:avLst/>
          </a:prstGeom>
          <a:noFill/>
          <a:ln>
            <a:noFill/>
          </a:ln>
        </p:spPr>
        <p:txBody>
          <a:bodyPr anchorCtr="0" anchor="t" bIns="91425" lIns="91425" rIns="91425" tIns="91425">
            <a:noAutofit/>
          </a:bodyPr>
          <a:lstStyle/>
          <a:p>
            <a:pPr lvl="0">
              <a:spcBef>
                <a:spcPts val="0"/>
              </a:spcBef>
              <a:buNone/>
            </a:pPr>
            <a:r>
              <a:rPr lang="en">
                <a:solidFill>
                  <a:srgbClr val="EFEFEF"/>
                </a:solidFill>
              </a:rPr>
              <a:t>These are extra slides for a worked stream example</a:t>
            </a:r>
          </a:p>
        </p:txBody>
      </p:sp>
      <p:sp>
        <p:nvSpPr>
          <p:cNvPr id="657" name="Shape 65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1" name="Shape 661"/>
        <p:cNvGrpSpPr/>
        <p:nvPr/>
      </p:nvGrpSpPr>
      <p:grpSpPr>
        <a:xfrm>
          <a:off x="0" y="0"/>
          <a:ext cx="0" cy="0"/>
          <a:chOff x="0" y="0"/>
          <a:chExt cx="0" cy="0"/>
        </a:xfrm>
      </p:grpSpPr>
      <p:sp>
        <p:nvSpPr>
          <p:cNvPr id="662" name="Shape 662"/>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Example</a:t>
            </a:r>
          </a:p>
        </p:txBody>
      </p:sp>
      <p:sp>
        <p:nvSpPr>
          <p:cNvPr id="663" name="Shape 66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Take from a real world scenario which gave birth to use using Vert.x, and later creating QBit and Reakt</a:t>
            </a:r>
          </a:p>
          <a:p>
            <a:pPr lvl="0">
              <a:spcBef>
                <a:spcPts val="0"/>
              </a:spcBef>
              <a:buNone/>
            </a:pPr>
            <a:r>
              <a:rPr lang="en"/>
              <a:t>Example uses Streams, and Promises</a:t>
            </a:r>
          </a:p>
          <a:p>
            <a:pPr lvl="0">
              <a:spcBef>
                <a:spcPts val="0"/>
              </a:spcBef>
              <a:buNone/>
            </a:pPr>
            <a:r>
              <a:rPr lang="en"/>
              <a:t>This is not the actual code from the actual project (this is just an example)</a:t>
            </a:r>
          </a:p>
        </p:txBody>
      </p:sp>
      <p:sp>
        <p:nvSpPr>
          <p:cNvPr id="664" name="Shape 66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8" name="Shape 668"/>
        <p:cNvGrpSpPr/>
        <p:nvPr/>
      </p:nvGrpSpPr>
      <p:grpSpPr>
        <a:xfrm>
          <a:off x="0" y="0"/>
          <a:ext cx="0" cy="0"/>
          <a:chOff x="0" y="0"/>
          <a:chExt cx="0" cy="0"/>
        </a:xfrm>
      </p:grpSpPr>
      <p:sp>
        <p:nvSpPr>
          <p:cNvPr id="669" name="Shape 669"/>
          <p:cNvSpPr txBox="1"/>
          <p:nvPr>
            <p:ph type="title"/>
          </p:nvPr>
        </p:nvSpPr>
        <p:spPr>
          <a:xfrm>
            <a:off x="311700" y="47050"/>
            <a:ext cx="8520600" cy="623400"/>
          </a:xfrm>
          <a:prstGeom prst="rect">
            <a:avLst/>
          </a:prstGeom>
        </p:spPr>
        <p:txBody>
          <a:bodyPr anchorCtr="0" anchor="t" bIns="91425" lIns="91425" rIns="91425" tIns="91425">
            <a:noAutofit/>
          </a:bodyPr>
          <a:lstStyle/>
          <a:p>
            <a:pPr lvl="0" rtl="0">
              <a:spcBef>
                <a:spcPts val="0"/>
              </a:spcBef>
              <a:buClr>
                <a:schemeClr val="dk2"/>
              </a:buClr>
              <a:buSzPct val="45833"/>
              <a:buFont typeface="Arial"/>
              <a:buNone/>
            </a:pPr>
            <a:r>
              <a:rPr lang="en"/>
              <a:t>Block diagram of a HSRM system we built</a:t>
            </a:r>
          </a:p>
          <a:p>
            <a:pPr lvl="0" rtl="0">
              <a:spcBef>
                <a:spcPts val="0"/>
              </a:spcBef>
              <a:buNone/>
            </a:pPr>
            <a:r>
              <a:t/>
            </a:r>
            <a:endParaRPr/>
          </a:p>
        </p:txBody>
      </p:sp>
      <p:pic>
        <p:nvPicPr>
          <p:cNvPr descr="pub" id="670" name="Shape 670"/>
          <p:cNvPicPr preferRelativeResize="0"/>
          <p:nvPr/>
        </p:nvPicPr>
        <p:blipFill>
          <a:blip r:embed="rId3">
            <a:alphaModFix/>
          </a:blip>
          <a:stretch>
            <a:fillRect/>
          </a:stretch>
        </p:blipFill>
        <p:spPr>
          <a:xfrm>
            <a:off x="544463" y="0"/>
            <a:ext cx="8055074" cy="5143500"/>
          </a:xfrm>
          <a:prstGeom prst="rect">
            <a:avLst/>
          </a:prstGeom>
          <a:noFill/>
          <a:ln>
            <a:noFill/>
          </a:ln>
        </p:spPr>
      </p:pic>
      <p:sp>
        <p:nvSpPr>
          <p:cNvPr id="671" name="Shape 67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5" name="Shape 675"/>
        <p:cNvGrpSpPr/>
        <p:nvPr/>
      </p:nvGrpSpPr>
      <p:grpSpPr>
        <a:xfrm>
          <a:off x="0" y="0"/>
          <a:ext cx="0" cy="0"/>
          <a:chOff x="0" y="0"/>
          <a:chExt cx="0" cy="0"/>
        </a:xfrm>
      </p:grpSpPr>
      <p:pic>
        <p:nvPicPr>
          <p:cNvPr descr="pub" id="676" name="Shape 676"/>
          <p:cNvPicPr preferRelativeResize="0"/>
          <p:nvPr/>
        </p:nvPicPr>
        <p:blipFill>
          <a:blip r:embed="rId3">
            <a:alphaModFix/>
          </a:blip>
          <a:stretch>
            <a:fillRect/>
          </a:stretch>
        </p:blipFill>
        <p:spPr>
          <a:xfrm>
            <a:off x="805522" y="0"/>
            <a:ext cx="8447355" cy="5143500"/>
          </a:xfrm>
          <a:prstGeom prst="rect">
            <a:avLst/>
          </a:prstGeom>
          <a:noFill/>
          <a:ln>
            <a:noFill/>
          </a:ln>
        </p:spPr>
      </p:pic>
      <p:sp>
        <p:nvSpPr>
          <p:cNvPr id="677" name="Shape 67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1" name="Shape 681"/>
        <p:cNvGrpSpPr/>
        <p:nvPr/>
      </p:nvGrpSpPr>
      <p:grpSpPr>
        <a:xfrm>
          <a:off x="0" y="0"/>
          <a:ext cx="0" cy="0"/>
          <a:chOff x="0" y="0"/>
          <a:chExt cx="0" cy="0"/>
        </a:xfrm>
      </p:grpSpPr>
      <p:pic>
        <p:nvPicPr>
          <p:cNvPr id="682" name="Shape 682"/>
          <p:cNvPicPr preferRelativeResize="0"/>
          <p:nvPr/>
        </p:nvPicPr>
        <p:blipFill>
          <a:blip r:embed="rId3">
            <a:alphaModFix/>
          </a:blip>
          <a:stretch>
            <a:fillRect/>
          </a:stretch>
        </p:blipFill>
        <p:spPr>
          <a:xfrm>
            <a:off x="205275" y="190763"/>
            <a:ext cx="6359299" cy="4761974"/>
          </a:xfrm>
          <a:prstGeom prst="rect">
            <a:avLst/>
          </a:prstGeom>
          <a:noFill/>
          <a:ln>
            <a:noFill/>
          </a:ln>
        </p:spPr>
      </p:pic>
      <p:sp>
        <p:nvSpPr>
          <p:cNvPr id="683" name="Shape 683"/>
          <p:cNvSpPr txBox="1"/>
          <p:nvPr/>
        </p:nvSpPr>
        <p:spPr>
          <a:xfrm>
            <a:off x="6841225" y="616225"/>
            <a:ext cx="1836000" cy="2339100"/>
          </a:xfrm>
          <a:prstGeom prst="rect">
            <a:avLst/>
          </a:prstGeom>
          <a:noFill/>
          <a:ln>
            <a:noFill/>
          </a:ln>
        </p:spPr>
        <p:txBody>
          <a:bodyPr anchorCtr="0" anchor="t" bIns="91425" lIns="91425" rIns="91425" tIns="91425">
            <a:noAutofit/>
          </a:bodyPr>
          <a:lstStyle/>
          <a:p>
            <a:pPr lvl="0" rtl="0">
              <a:spcBef>
                <a:spcPts val="0"/>
              </a:spcBef>
              <a:buNone/>
            </a:pPr>
            <a:r>
              <a:rPr lang="en"/>
              <a:t>Async call recommendation engine if user present</a:t>
            </a:r>
          </a:p>
          <a:p>
            <a:pPr lvl="0" rtl="0">
              <a:spcBef>
                <a:spcPts val="0"/>
              </a:spcBef>
              <a:buNone/>
            </a:pPr>
            <a:r>
              <a:t/>
            </a:r>
            <a:endParaRPr/>
          </a:p>
          <a:p>
            <a:pPr lvl="0" rtl="0">
              <a:spcBef>
                <a:spcPts val="0"/>
              </a:spcBef>
              <a:buNone/>
            </a:pPr>
            <a:r>
              <a:rPr lang="en"/>
              <a:t>If not add user id to call batch, add to outstanding call for user.</a:t>
            </a:r>
          </a:p>
        </p:txBody>
      </p:sp>
      <p:sp>
        <p:nvSpPr>
          <p:cNvPr id="684" name="Shape 68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485875" y="1714500"/>
            <a:ext cx="8183700" cy="785700"/>
          </a:xfrm>
          <a:prstGeom prst="rect">
            <a:avLst/>
          </a:prstGeom>
        </p:spPr>
        <p:txBody>
          <a:bodyPr anchorCtr="0" anchor="b" bIns="91425" lIns="91425" rIns="91425" tIns="91425">
            <a:noAutofit/>
          </a:bodyPr>
          <a:lstStyle/>
          <a:p>
            <a:pPr lvl="0">
              <a:spcBef>
                <a:spcPts val="0"/>
              </a:spcBef>
              <a:buNone/>
            </a:pPr>
            <a:r>
              <a:rPr lang="en"/>
              <a:t>About the Project</a:t>
            </a:r>
          </a:p>
        </p:txBody>
      </p:sp>
      <p:sp>
        <p:nvSpPr>
          <p:cNvPr id="163" name="Shape 16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8" name="Shape 688"/>
        <p:cNvGrpSpPr/>
        <p:nvPr/>
      </p:nvGrpSpPr>
      <p:grpSpPr>
        <a:xfrm>
          <a:off x="0" y="0"/>
          <a:ext cx="0" cy="0"/>
          <a:chOff x="0" y="0"/>
          <a:chExt cx="0" cy="0"/>
        </a:xfrm>
      </p:grpSpPr>
      <p:sp>
        <p:nvSpPr>
          <p:cNvPr id="689" name="Shape 689"/>
          <p:cNvSpPr txBox="1"/>
          <p:nvPr>
            <p:ph type="title"/>
          </p:nvPr>
        </p:nvSpPr>
        <p:spPr>
          <a:xfrm>
            <a:off x="311700" y="47050"/>
            <a:ext cx="8520600" cy="623400"/>
          </a:xfrm>
          <a:prstGeom prst="rect">
            <a:avLst/>
          </a:prstGeom>
        </p:spPr>
        <p:txBody>
          <a:bodyPr anchorCtr="0" anchor="t" bIns="91425" lIns="91425" rIns="91425" tIns="91425">
            <a:noAutofit/>
          </a:bodyPr>
          <a:lstStyle/>
          <a:p>
            <a:pPr lvl="0" rtl="0">
              <a:spcBef>
                <a:spcPts val="0"/>
              </a:spcBef>
              <a:buNone/>
            </a:pPr>
            <a:r>
              <a:rPr lang="en"/>
              <a:t>Adding an outstanding call (promise)</a:t>
            </a:r>
          </a:p>
        </p:txBody>
      </p:sp>
      <p:pic>
        <p:nvPicPr>
          <p:cNvPr id="690" name="Shape 690"/>
          <p:cNvPicPr preferRelativeResize="0"/>
          <p:nvPr/>
        </p:nvPicPr>
        <p:blipFill>
          <a:blip r:embed="rId3">
            <a:alphaModFix/>
          </a:blip>
          <a:stretch>
            <a:fillRect/>
          </a:stretch>
        </p:blipFill>
        <p:spPr>
          <a:xfrm>
            <a:off x="457200" y="952500"/>
            <a:ext cx="8229600" cy="3238500"/>
          </a:xfrm>
          <a:prstGeom prst="rect">
            <a:avLst/>
          </a:prstGeom>
          <a:noFill/>
          <a:ln>
            <a:noFill/>
          </a:ln>
        </p:spPr>
      </p:pic>
      <p:sp>
        <p:nvSpPr>
          <p:cNvPr id="691" name="Shape 69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5" name="Shape 695"/>
        <p:cNvGrpSpPr/>
        <p:nvPr/>
      </p:nvGrpSpPr>
      <p:grpSpPr>
        <a:xfrm>
          <a:off x="0" y="0"/>
          <a:ext cx="0" cy="0"/>
          <a:chOff x="0" y="0"/>
          <a:chExt cx="0" cy="0"/>
        </a:xfrm>
      </p:grpSpPr>
      <p:pic>
        <p:nvPicPr>
          <p:cNvPr id="696" name="Shape 696"/>
          <p:cNvPicPr preferRelativeResize="0"/>
          <p:nvPr/>
        </p:nvPicPr>
        <p:blipFill>
          <a:blip r:embed="rId3">
            <a:alphaModFix/>
          </a:blip>
          <a:stretch>
            <a:fillRect/>
          </a:stretch>
        </p:blipFill>
        <p:spPr>
          <a:xfrm>
            <a:off x="4" y="0"/>
            <a:ext cx="5476940" cy="5143499"/>
          </a:xfrm>
          <a:prstGeom prst="rect">
            <a:avLst/>
          </a:prstGeom>
          <a:noFill/>
          <a:ln>
            <a:noFill/>
          </a:ln>
        </p:spPr>
      </p:pic>
      <p:sp>
        <p:nvSpPr>
          <p:cNvPr id="697" name="Shape 697"/>
          <p:cNvSpPr txBox="1"/>
          <p:nvPr/>
        </p:nvSpPr>
        <p:spPr>
          <a:xfrm>
            <a:off x="5986075" y="176050"/>
            <a:ext cx="2754000" cy="4967400"/>
          </a:xfrm>
          <a:prstGeom prst="rect">
            <a:avLst/>
          </a:prstGeom>
          <a:noFill/>
          <a:ln>
            <a:noFill/>
          </a:ln>
        </p:spPr>
        <p:txBody>
          <a:bodyPr anchorCtr="0" anchor="t" bIns="91425" lIns="91425" rIns="91425" tIns="91425">
            <a:noAutofit/>
          </a:bodyPr>
          <a:lstStyle/>
          <a:p>
            <a:pPr lvl="0" rtl="0">
              <a:spcBef>
                <a:spcPts val="0"/>
              </a:spcBef>
              <a:buNone/>
            </a:pPr>
            <a:r>
              <a:rPr lang="en"/>
              <a:t>Every 50 ms check to see if the </a:t>
            </a:r>
          </a:p>
          <a:p>
            <a:pPr lvl="0" rtl="0">
              <a:spcBef>
                <a:spcPts val="0"/>
              </a:spcBef>
              <a:buNone/>
            </a:pPr>
            <a:r>
              <a:rPr lang="en"/>
              <a:t>userIdsToLoad is greater than 0,</a:t>
            </a:r>
          </a:p>
          <a:p>
            <a:pPr lvl="0" rtl="0">
              <a:spcBef>
                <a:spcPts val="0"/>
              </a:spcBef>
              <a:buNone/>
            </a:pPr>
            <a:r>
              <a:rPr lang="en"/>
              <a:t>If so request those users now.</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When a user is not found loadUserFromStoreService is called. If there are 100, outstanding requests, then load those users now. </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Listen to the userStoreService’s </a:t>
            </a:r>
          </a:p>
          <a:p>
            <a:pPr lvl="0" rtl="0">
              <a:spcBef>
                <a:spcPts val="0"/>
              </a:spcBef>
              <a:buNone/>
            </a:pPr>
            <a:r>
              <a:rPr lang="en"/>
              <a:t>userStream</a:t>
            </a:r>
          </a:p>
        </p:txBody>
      </p:sp>
      <p:sp>
        <p:nvSpPr>
          <p:cNvPr id="698" name="Shape 69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2" name="Shape 702"/>
        <p:cNvGrpSpPr/>
        <p:nvPr/>
      </p:nvGrpSpPr>
      <p:grpSpPr>
        <a:xfrm>
          <a:off x="0" y="0"/>
          <a:ext cx="0" cy="0"/>
          <a:chOff x="0" y="0"/>
          <a:chExt cx="0" cy="0"/>
        </a:xfrm>
      </p:grpSpPr>
      <p:sp>
        <p:nvSpPr>
          <p:cNvPr id="703" name="Shape 703"/>
          <p:cNvSpPr txBox="1"/>
          <p:nvPr/>
        </p:nvSpPr>
        <p:spPr>
          <a:xfrm>
            <a:off x="6652600" y="176050"/>
            <a:ext cx="2087400" cy="4967400"/>
          </a:xfrm>
          <a:prstGeom prst="rect">
            <a:avLst/>
          </a:prstGeom>
          <a:noFill/>
          <a:ln>
            <a:noFill/>
          </a:ln>
        </p:spPr>
        <p:txBody>
          <a:bodyPr anchorCtr="0" anchor="t" bIns="91425" lIns="91425" rIns="91425" tIns="91425">
            <a:noAutofit/>
          </a:bodyPr>
          <a:lstStyle/>
          <a:p>
            <a:pPr lvl="0" rtl="0">
              <a:spcBef>
                <a:spcPts val="0"/>
              </a:spcBef>
              <a:buNone/>
            </a:pPr>
            <a:r>
              <a:rPr lang="en"/>
              <a:t>Process the stream result.</a:t>
            </a:r>
          </a:p>
          <a:p>
            <a:pPr lvl="0" rtl="0">
              <a:spcBef>
                <a:spcPts val="0"/>
              </a:spcBef>
              <a:buNone/>
            </a:pPr>
            <a:r>
              <a:t/>
            </a:r>
            <a:endParaRPr/>
          </a:p>
          <a:p>
            <a:pPr lvl="0" rtl="0">
              <a:spcBef>
                <a:spcPts val="0"/>
              </a:spcBef>
              <a:buNone/>
            </a:pPr>
            <a:r>
              <a:rPr lang="en"/>
              <a:t>Populate the user map (or use a Simple cache with an expiry and a max number of users allowed to be in system).</a:t>
            </a:r>
          </a:p>
          <a:p>
            <a:pPr lvl="0" rtl="0">
              <a:spcBef>
                <a:spcPts val="0"/>
              </a:spcBef>
              <a:buNone/>
            </a:pPr>
            <a:r>
              <a:t/>
            </a:r>
            <a:endParaRPr/>
          </a:p>
          <a:p>
            <a:pPr lvl="0" rtl="0">
              <a:spcBef>
                <a:spcPts val="0"/>
              </a:spcBef>
              <a:buNone/>
            </a:pPr>
            <a:r>
              <a:rPr lang="en"/>
              <a:t>Since the user is now loaded, see if their are outstanding calls (promises) and resolve those calls.</a:t>
            </a:r>
          </a:p>
        </p:txBody>
      </p:sp>
      <p:pic>
        <p:nvPicPr>
          <p:cNvPr id="704" name="Shape 704"/>
          <p:cNvPicPr preferRelativeResize="0"/>
          <p:nvPr/>
        </p:nvPicPr>
        <p:blipFill>
          <a:blip r:embed="rId3">
            <a:alphaModFix/>
          </a:blip>
          <a:stretch>
            <a:fillRect/>
          </a:stretch>
        </p:blipFill>
        <p:spPr>
          <a:xfrm>
            <a:off x="59625" y="176047"/>
            <a:ext cx="5993424" cy="3320024"/>
          </a:xfrm>
          <a:prstGeom prst="rect">
            <a:avLst/>
          </a:prstGeom>
          <a:noFill/>
          <a:ln>
            <a:noFill/>
          </a:ln>
        </p:spPr>
      </p:pic>
      <p:sp>
        <p:nvSpPr>
          <p:cNvPr id="705" name="Shape 70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9" name="Shape 709"/>
        <p:cNvGrpSpPr/>
        <p:nvPr/>
      </p:nvGrpSpPr>
      <p:grpSpPr>
        <a:xfrm>
          <a:off x="0" y="0"/>
          <a:ext cx="0" cy="0"/>
          <a:chOff x="0" y="0"/>
          <a:chExt cx="0" cy="0"/>
        </a:xfrm>
      </p:grpSpPr>
      <p:sp>
        <p:nvSpPr>
          <p:cNvPr id="710" name="Shape 710"/>
          <p:cNvSpPr txBox="1"/>
          <p:nvPr>
            <p:ph type="title"/>
          </p:nvPr>
        </p:nvSpPr>
        <p:spPr>
          <a:xfrm>
            <a:off x="485875" y="1714500"/>
            <a:ext cx="8183700" cy="785700"/>
          </a:xfrm>
          <a:prstGeom prst="rect">
            <a:avLst/>
          </a:prstGeom>
        </p:spPr>
        <p:txBody>
          <a:bodyPr anchorCtr="0" anchor="b" bIns="91425" lIns="91425" rIns="91425" tIns="91425">
            <a:noAutofit/>
          </a:bodyPr>
          <a:lstStyle/>
          <a:p>
            <a:pPr lvl="0" rtl="0">
              <a:spcBef>
                <a:spcPts val="0"/>
              </a:spcBef>
              <a:buNone/>
            </a:pPr>
            <a:r>
              <a:rPr lang="en"/>
              <a:t>Slides we pulled out</a:t>
            </a:r>
          </a:p>
        </p:txBody>
      </p:sp>
      <p:sp>
        <p:nvSpPr>
          <p:cNvPr id="711" name="Shape 71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5" name="Shape 715"/>
        <p:cNvGrpSpPr/>
        <p:nvPr/>
      </p:nvGrpSpPr>
      <p:grpSpPr>
        <a:xfrm>
          <a:off x="0" y="0"/>
          <a:ext cx="0" cy="0"/>
          <a:chOff x="0" y="0"/>
          <a:chExt cx="0" cy="0"/>
        </a:xfrm>
      </p:grpSpPr>
      <p:sp>
        <p:nvSpPr>
          <p:cNvPr id="716" name="Shape 716"/>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Streams vs Service Calls</a:t>
            </a:r>
          </a:p>
        </p:txBody>
      </p:sp>
      <p:sp>
        <p:nvSpPr>
          <p:cNvPr id="717" name="Shape 71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Microservices / RESTful services / SOA services</a:t>
            </a:r>
          </a:p>
          <a:p>
            <a:pPr lvl="0">
              <a:spcBef>
                <a:spcPts val="0"/>
              </a:spcBef>
              <a:buNone/>
            </a:pPr>
            <a:r>
              <a:rPr lang="en"/>
              <a:t>	REST / HTTP calls common denominator</a:t>
            </a:r>
          </a:p>
          <a:p>
            <a:pPr lvl="0">
              <a:spcBef>
                <a:spcPts val="0"/>
              </a:spcBef>
              <a:buNone/>
            </a:pPr>
            <a:r>
              <a:rPr lang="en"/>
              <a:t>	Even messaging can be request/reply</a:t>
            </a:r>
          </a:p>
          <a:p>
            <a:pPr lvl="0">
              <a:spcBef>
                <a:spcPts val="0"/>
              </a:spcBef>
              <a:buClr>
                <a:schemeClr val="dk2"/>
              </a:buClr>
              <a:buSzPct val="61111"/>
              <a:buFont typeface="Arial"/>
              <a:buNone/>
            </a:pPr>
            <a:r>
              <a:rPr lang="en"/>
              <a:t>Streams vs. Service Calls</a:t>
            </a:r>
          </a:p>
          <a:p>
            <a:pPr indent="-228600" lvl="0" marL="457200">
              <a:spcBef>
                <a:spcPts val="0"/>
              </a:spcBef>
            </a:pPr>
            <a:r>
              <a:rPr lang="en"/>
              <a:t>Level of abstraction differences, </a:t>
            </a:r>
          </a:p>
          <a:p>
            <a:pPr indent="-228600" lvl="0" marL="457200">
              <a:spcBef>
                <a:spcPts val="0"/>
              </a:spcBef>
            </a:pPr>
            <a:r>
              <a:rPr lang="en"/>
              <a:t>Calls can be streamed, Results can be streamed</a:t>
            </a:r>
          </a:p>
          <a:p>
            <a:pPr indent="-228600" lvl="0" marL="457200">
              <a:spcBef>
                <a:spcPts val="0"/>
              </a:spcBef>
            </a:pPr>
            <a:r>
              <a:rPr lang="en"/>
              <a:t>What level of abstraction fits the problem you are trying to solve</a:t>
            </a:r>
          </a:p>
          <a:p>
            <a:pPr indent="-228600" lvl="0" marL="457200">
              <a:spcBef>
                <a:spcPts val="0"/>
              </a:spcBef>
            </a:pPr>
            <a:r>
              <a:rPr lang="en"/>
              <a:t>Are streams an implementation details or a direct concept?</a:t>
            </a:r>
          </a:p>
        </p:txBody>
      </p:sp>
      <p:sp>
        <p:nvSpPr>
          <p:cNvPr id="718" name="Shape 71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2" name="Shape 722"/>
        <p:cNvGrpSpPr/>
        <p:nvPr/>
      </p:nvGrpSpPr>
      <p:grpSpPr>
        <a:xfrm>
          <a:off x="0" y="0"/>
          <a:ext cx="0" cy="0"/>
          <a:chOff x="0" y="0"/>
          <a:chExt cx="0" cy="0"/>
        </a:xfrm>
      </p:grpSpPr>
      <p:sp>
        <p:nvSpPr>
          <p:cNvPr id="723" name="Shape 723"/>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Related projects</a:t>
            </a:r>
          </a:p>
        </p:txBody>
      </p:sp>
      <p:sp>
        <p:nvSpPr>
          <p:cNvPr id="724" name="Shape 72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a:spcBef>
                <a:spcPts val="0"/>
              </a:spcBef>
            </a:pPr>
            <a:r>
              <a:rPr lang="en" u="sng">
                <a:solidFill>
                  <a:schemeClr val="hlink"/>
                </a:solidFill>
                <a:hlinkClick r:id="rId3"/>
              </a:rPr>
              <a:t>QBit Java Microservice</a:t>
            </a:r>
            <a:r>
              <a:rPr lang="en"/>
              <a:t> (built on top of Vert.x for IO)</a:t>
            </a:r>
          </a:p>
          <a:p>
            <a:pPr indent="-228600" lvl="1" marL="914400">
              <a:spcBef>
                <a:spcPts val="0"/>
              </a:spcBef>
            </a:pPr>
            <a:r>
              <a:rPr lang="en"/>
              <a:t>Using Reakt reactor to manage callbacks, </a:t>
            </a:r>
          </a:p>
          <a:p>
            <a:pPr indent="-228600" lvl="1" marL="914400" rtl="0">
              <a:spcBef>
                <a:spcPts val="0"/>
              </a:spcBef>
            </a:pPr>
            <a:r>
              <a:rPr lang="en"/>
              <a:t>REST and WebSocket services (WebSocket RPC) use Reakt Promises and Reakt Callbacks </a:t>
            </a:r>
          </a:p>
          <a:p>
            <a:pPr indent="-228600" lvl="0" marL="457200" rtl="0">
              <a:spcBef>
                <a:spcPts val="0"/>
              </a:spcBef>
            </a:pPr>
            <a:r>
              <a:rPr lang="en" u="sng">
                <a:solidFill>
                  <a:schemeClr val="hlink"/>
                </a:solidFill>
                <a:hlinkClick r:id="rId4"/>
              </a:rPr>
              <a:t>Lokate</a:t>
            </a:r>
            <a:r>
              <a:rPr lang="en"/>
              <a:t> - service discovery lib for DNS-A, DNS-SRV, Consul, </a:t>
            </a:r>
            <a:r>
              <a:rPr lang="en" u="sng">
                <a:solidFill>
                  <a:schemeClr val="hlink"/>
                </a:solidFill>
                <a:hlinkClick r:id="rId5"/>
              </a:rPr>
              <a:t>Mesos, Marathon</a:t>
            </a:r>
          </a:p>
          <a:p>
            <a:pPr indent="-228600" lvl="1" marL="914400" rtl="0">
              <a:spcBef>
                <a:spcPts val="0"/>
              </a:spcBef>
            </a:pPr>
            <a:r>
              <a:rPr lang="en"/>
              <a:t>Uses Reakt invokeable promises (Vert.x for IO)</a:t>
            </a:r>
          </a:p>
          <a:p>
            <a:pPr indent="-228600" lvl="0" marL="457200" rtl="0">
              <a:spcBef>
                <a:spcPts val="0"/>
              </a:spcBef>
            </a:pPr>
            <a:r>
              <a:rPr lang="en" u="sng">
                <a:solidFill>
                  <a:schemeClr val="hlink"/>
                </a:solidFill>
                <a:hlinkClick r:id="rId6"/>
              </a:rPr>
              <a:t>Elekt</a:t>
            </a:r>
            <a:r>
              <a:rPr lang="en"/>
              <a:t> - leadership lib that uses tools like </a:t>
            </a:r>
            <a:r>
              <a:rPr lang="en" u="sng">
                <a:solidFill>
                  <a:schemeClr val="hlink"/>
                </a:solidFill>
                <a:hlinkClick r:id="rId7"/>
              </a:rPr>
              <a:t>Consul</a:t>
            </a:r>
            <a:r>
              <a:rPr lang="en"/>
              <a:t> to do leadership election (uses promises)</a:t>
            </a:r>
          </a:p>
          <a:p>
            <a:pPr indent="-228600" lvl="0" marL="457200" rtl="0">
              <a:spcBef>
                <a:spcPts val="0"/>
              </a:spcBef>
            </a:pPr>
            <a:r>
              <a:rPr lang="en" u="sng">
                <a:solidFill>
                  <a:schemeClr val="hlink"/>
                </a:solidFill>
                <a:hlinkClick r:id="rId8"/>
              </a:rPr>
              <a:t>Reakt-Guava</a:t>
            </a:r>
            <a:r>
              <a:rPr lang="en"/>
              <a:t> - Reakt Bridge to Guava listable futures</a:t>
            </a:r>
          </a:p>
          <a:p>
            <a:pPr indent="-228600" lvl="0" marL="457200" rtl="0">
              <a:spcBef>
                <a:spcPts val="0"/>
              </a:spcBef>
            </a:pPr>
            <a:r>
              <a:rPr lang="en" u="sng">
                <a:solidFill>
                  <a:schemeClr val="hlink"/>
                </a:solidFill>
                <a:hlinkClick r:id="rId9"/>
              </a:rPr>
              <a:t>Reakt-Vertx</a:t>
            </a:r>
            <a:r>
              <a:rPr lang="en"/>
              <a:t>  - Reakt Bridge for Vert.x AsyncCallbackHandler</a:t>
            </a:r>
          </a:p>
          <a:p>
            <a:pPr indent="-228600" lvl="0" marL="457200" rtl="0">
              <a:spcBef>
                <a:spcPts val="0"/>
              </a:spcBef>
            </a:pPr>
            <a:r>
              <a:rPr lang="en" u="sng">
                <a:solidFill>
                  <a:schemeClr val="hlink"/>
                </a:solidFill>
                <a:hlinkClick r:id="rId10"/>
              </a:rPr>
              <a:t>Reakt-DynamoDB</a:t>
            </a:r>
            <a:r>
              <a:rPr lang="en"/>
              <a:t> - Reakt wrapper for async DynamoDB </a:t>
            </a:r>
          </a:p>
          <a:p>
            <a:pPr indent="-228600" lvl="0" marL="457200" rtl="0">
              <a:spcBef>
                <a:spcPts val="0"/>
              </a:spcBef>
            </a:pPr>
            <a:r>
              <a:rPr lang="en" u="sng">
                <a:solidFill>
                  <a:schemeClr val="hlink"/>
                </a:solidFill>
                <a:hlinkClick r:id="rId11"/>
              </a:rPr>
              <a:t>Reakt-Cassandra</a:t>
            </a:r>
            <a:r>
              <a:rPr lang="en"/>
              <a:t> - Reakt wrapper for async Cassandra access</a:t>
            </a:r>
          </a:p>
          <a:p>
            <a:pPr indent="-228600" lvl="0" marL="457200" rtl="0">
              <a:spcBef>
                <a:spcPts val="0"/>
              </a:spcBef>
            </a:pPr>
            <a:r>
              <a:rPr lang="en" u="sng">
                <a:solidFill>
                  <a:schemeClr val="hlink"/>
                </a:solidFill>
                <a:hlinkClick r:id="rId12"/>
              </a:rPr>
              <a:t>Reakt-Kinesis</a:t>
            </a:r>
            <a:r>
              <a:rPr lang="en"/>
              <a:t> - Reakt wrapper for async Kinesis (under development) </a:t>
            </a:r>
          </a:p>
          <a:p>
            <a:pPr lvl="0" rtl="0">
              <a:spcBef>
                <a:spcPts val="0"/>
              </a:spcBef>
              <a:buNone/>
            </a:pPr>
            <a:r>
              <a:t/>
            </a:r>
            <a:endParaRPr/>
          </a:p>
          <a:p>
            <a:pPr indent="0" lvl="0" marL="457200">
              <a:spcBef>
                <a:spcPts val="0"/>
              </a:spcBef>
              <a:buNone/>
            </a:pPr>
            <a:r>
              <a:t/>
            </a:r>
            <a:endParaRPr/>
          </a:p>
        </p:txBody>
      </p:sp>
      <p:sp>
        <p:nvSpPr>
          <p:cNvPr id="725" name="Shape 72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9" name="Shape 729"/>
        <p:cNvGrpSpPr/>
        <p:nvPr/>
      </p:nvGrpSpPr>
      <p:grpSpPr>
        <a:xfrm>
          <a:off x="0" y="0"/>
          <a:ext cx="0" cy="0"/>
          <a:chOff x="0" y="0"/>
          <a:chExt cx="0" cy="0"/>
        </a:xfrm>
      </p:grpSpPr>
      <p:sp>
        <p:nvSpPr>
          <p:cNvPr id="730" name="Shape 730"/>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Promise</a:t>
            </a:r>
          </a:p>
        </p:txBody>
      </p:sp>
      <p:sp>
        <p:nvSpPr>
          <p:cNvPr id="731" name="Shape 73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a:spcBef>
                <a:spcPts val="0"/>
              </a:spcBef>
              <a:buSzPct val="100000"/>
            </a:pPr>
            <a:r>
              <a:rPr lang="en" sz="2400"/>
              <a:t>Promises can be used for all manners of async programming </a:t>
            </a:r>
          </a:p>
          <a:p>
            <a:pPr indent="-381000" lvl="1" marL="914400">
              <a:spcBef>
                <a:spcPts val="0"/>
              </a:spcBef>
              <a:buSzPct val="100000"/>
            </a:pPr>
            <a:r>
              <a:rPr lang="en" sz="2400"/>
              <a:t>not just Reactor Pattern</a:t>
            </a:r>
          </a:p>
          <a:p>
            <a:pPr indent="-381000" lvl="0" marL="457200">
              <a:spcBef>
                <a:spcPts val="0"/>
              </a:spcBef>
              <a:buSzPct val="100000"/>
            </a:pPr>
            <a:r>
              <a:rPr lang="en" sz="2400"/>
              <a:t>You can use it with standard Java Lib</a:t>
            </a:r>
          </a:p>
          <a:p>
            <a:pPr indent="-381000" lvl="0" marL="457200" rtl="0">
              <a:spcBef>
                <a:spcPts val="0"/>
              </a:spcBef>
              <a:buSzPct val="100000"/>
            </a:pPr>
            <a:r>
              <a:rPr lang="en" sz="2400"/>
              <a:t>Bridges for </a:t>
            </a:r>
            <a:r>
              <a:rPr b="1" i="1" lang="en" sz="2400"/>
              <a:t>Guava</a:t>
            </a:r>
            <a:r>
              <a:rPr lang="en" sz="2400"/>
              <a:t>, </a:t>
            </a:r>
            <a:r>
              <a:rPr b="1" i="1" lang="en" sz="2400"/>
              <a:t>Vert.x</a:t>
            </a:r>
            <a:r>
              <a:rPr lang="en" sz="2400"/>
              <a:t> and </a:t>
            </a:r>
            <a:r>
              <a:rPr b="1" i="1" lang="en" sz="2400"/>
              <a:t>Cassandra</a:t>
            </a:r>
          </a:p>
          <a:p>
            <a:pPr indent="-381000" lvl="0" marL="457200" rtl="0">
              <a:spcBef>
                <a:spcPts val="0"/>
              </a:spcBef>
              <a:buSzPct val="100000"/>
            </a:pPr>
            <a:r>
              <a:rPr b="1" i="1" lang="en" sz="2400"/>
              <a:t>QBit</a:t>
            </a:r>
            <a:r>
              <a:rPr lang="en" sz="2400"/>
              <a:t> uses it (Service Actor/Microservices), </a:t>
            </a:r>
          </a:p>
          <a:p>
            <a:pPr indent="-381000" lvl="0" marL="457200" rtl="0">
              <a:spcBef>
                <a:spcPts val="0"/>
              </a:spcBef>
              <a:buSzPct val="100000"/>
            </a:pPr>
            <a:r>
              <a:rPr b="1" i="1" lang="en" sz="2400"/>
              <a:t>Lokate</a:t>
            </a:r>
            <a:r>
              <a:rPr lang="en" sz="2400"/>
              <a:t> (Discovery), </a:t>
            </a:r>
          </a:p>
          <a:p>
            <a:pPr indent="-381000" lvl="0" marL="457200">
              <a:spcBef>
                <a:spcPts val="0"/>
              </a:spcBef>
              <a:buSzPct val="100000"/>
            </a:pPr>
            <a:r>
              <a:rPr b="1" i="1" lang="en" sz="2400"/>
              <a:t>Elekt</a:t>
            </a:r>
            <a:r>
              <a:rPr lang="en" sz="2400"/>
              <a:t> (Leadership election), </a:t>
            </a:r>
          </a:p>
          <a:p>
            <a:pPr indent="-381000" lvl="0" marL="457200" rtl="0">
              <a:spcBef>
                <a:spcPts val="0"/>
              </a:spcBef>
              <a:buSzPct val="100000"/>
            </a:pPr>
            <a:r>
              <a:rPr lang="en" sz="2400"/>
              <a:t>Clean interface for dealing with async programming</a:t>
            </a:r>
          </a:p>
        </p:txBody>
      </p:sp>
      <p:sp>
        <p:nvSpPr>
          <p:cNvPr id="732" name="Shape 732"/>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6" name="Shape 736"/>
        <p:cNvGrpSpPr/>
        <p:nvPr/>
      </p:nvGrpSpPr>
      <p:grpSpPr>
        <a:xfrm>
          <a:off x="0" y="0"/>
          <a:ext cx="0" cy="0"/>
          <a:chOff x="0" y="0"/>
          <a:chExt cx="0" cy="0"/>
        </a:xfrm>
      </p:grpSpPr>
      <p:sp>
        <p:nvSpPr>
          <p:cNvPr id="737" name="Shape 737"/>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Other Async Models</a:t>
            </a:r>
          </a:p>
        </p:txBody>
      </p:sp>
      <p:sp>
        <p:nvSpPr>
          <p:cNvPr id="738" name="Shape 73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a:spcBef>
                <a:spcPts val="0"/>
              </a:spcBef>
              <a:buSzPct val="100000"/>
            </a:pPr>
            <a:r>
              <a:rPr lang="en" sz="2400"/>
              <a:t>Messaging (Golang, Erlang, RabbitMQ, JMS, Kafka)</a:t>
            </a:r>
          </a:p>
          <a:p>
            <a:pPr indent="-381000" lvl="0" marL="457200">
              <a:spcBef>
                <a:spcPts val="0"/>
              </a:spcBef>
              <a:buSzPct val="100000"/>
            </a:pPr>
            <a:r>
              <a:rPr lang="en" sz="2400"/>
              <a:t>Actors (Erlang, Akka)</a:t>
            </a:r>
          </a:p>
          <a:p>
            <a:pPr indent="-381000" lvl="0" marL="457200">
              <a:spcBef>
                <a:spcPts val="0"/>
              </a:spcBef>
              <a:buSzPct val="100000"/>
            </a:pPr>
            <a:r>
              <a:rPr lang="en" sz="2400"/>
              <a:t>Active Objects (Akka types actors, DCOM)</a:t>
            </a:r>
          </a:p>
          <a:p>
            <a:pPr indent="-381000" lvl="0" marL="457200" rtl="0">
              <a:spcBef>
                <a:spcPts val="0"/>
              </a:spcBef>
              <a:buSzPct val="100000"/>
            </a:pPr>
            <a:r>
              <a:rPr lang="en" sz="2400"/>
              <a:t>Common problems when dealing with handling calls to services: </a:t>
            </a:r>
          </a:p>
          <a:p>
            <a:pPr indent="-381000" lvl="1" marL="914400">
              <a:spcBef>
                <a:spcPts val="0"/>
              </a:spcBef>
              <a:buSzPct val="100000"/>
            </a:pPr>
            <a:r>
              <a:rPr lang="en" sz="2400"/>
              <a:t>Handling the call</a:t>
            </a:r>
          </a:p>
          <a:p>
            <a:pPr lvl="0">
              <a:spcBef>
                <a:spcPts val="0"/>
              </a:spcBef>
              <a:buNone/>
            </a:pPr>
            <a:r>
              <a:t/>
            </a:r>
            <a:endParaRPr sz="2400"/>
          </a:p>
        </p:txBody>
      </p:sp>
      <p:sp>
        <p:nvSpPr>
          <p:cNvPr id="739" name="Shape 73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3" name="Shape 743"/>
        <p:cNvGrpSpPr/>
        <p:nvPr/>
      </p:nvGrpSpPr>
      <p:grpSpPr>
        <a:xfrm>
          <a:off x="0" y="0"/>
          <a:ext cx="0" cy="0"/>
          <a:chOff x="0" y="0"/>
          <a:chExt cx="0" cy="0"/>
        </a:xfrm>
      </p:grpSpPr>
      <p:sp>
        <p:nvSpPr>
          <p:cNvPr id="744" name="Shape 744"/>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Reactor works with</a:t>
            </a:r>
          </a:p>
        </p:txBody>
      </p:sp>
      <p:sp>
        <p:nvSpPr>
          <p:cNvPr id="745" name="Shape 74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2"/>
              </a:buClr>
              <a:buSzPct val="61111"/>
              <a:buFont typeface="Arial"/>
              <a:buNone/>
            </a:pPr>
            <a:r>
              <a:rPr lang="en"/>
              <a:t>Works with Reactor Architecture (Vert.x, Spring Reactor )</a:t>
            </a:r>
          </a:p>
          <a:p>
            <a:pPr lvl="0">
              <a:spcBef>
                <a:spcPts val="0"/>
              </a:spcBef>
              <a:buNone/>
            </a:pPr>
            <a:r>
              <a:rPr lang="en"/>
              <a:t>Works with Actor model and Active Objects (Akka actors, Akka typed actor, QBit, etc.)</a:t>
            </a:r>
          </a:p>
          <a:p>
            <a:pPr lvl="0">
              <a:spcBef>
                <a:spcPts val="0"/>
              </a:spcBef>
              <a:buClr>
                <a:schemeClr val="dk2"/>
              </a:buClr>
              <a:buSzPct val="61111"/>
              <a:buFont typeface="Arial"/>
              <a:buNone/>
            </a:pPr>
            <a:r>
              <a:rPr b="1" i="1" lang="en"/>
              <a:t>ReplayPromises</a:t>
            </a:r>
            <a:r>
              <a:rPr lang="en"/>
              <a:t> need a Reactor </a:t>
            </a:r>
          </a:p>
          <a:p>
            <a:pPr lvl="0">
              <a:spcBef>
                <a:spcPts val="0"/>
              </a:spcBef>
              <a:buNone/>
            </a:pPr>
            <a:r>
              <a:rPr lang="en"/>
              <a:t>Reactor is an interface </a:t>
            </a:r>
          </a:p>
          <a:p>
            <a:pPr indent="457200" lvl="0" rtl="0">
              <a:spcBef>
                <a:spcPts val="0"/>
              </a:spcBef>
              <a:buNone/>
            </a:pPr>
            <a:r>
              <a:rPr lang="en"/>
              <a:t>Replace it with one optimized for your environment</a:t>
            </a:r>
          </a:p>
          <a:p>
            <a:pPr indent="457200" lvl="0">
              <a:spcBef>
                <a:spcPts val="0"/>
              </a:spcBef>
              <a:buNone/>
            </a:pPr>
            <a:r>
              <a:rPr lang="en"/>
              <a:t>Or manage ReplayPromises and tasks with something else like a Reactor</a:t>
            </a:r>
          </a:p>
          <a:p>
            <a:pPr lvl="0">
              <a:spcBef>
                <a:spcPts val="0"/>
              </a:spcBef>
              <a:buClr>
                <a:schemeClr val="dk2"/>
              </a:buClr>
              <a:buSzPct val="61111"/>
              <a:buFont typeface="Arial"/>
              <a:buNone/>
            </a:pPr>
            <a:r>
              <a:t/>
            </a:r>
            <a:endParaRPr/>
          </a:p>
          <a:p>
            <a:pPr lvl="0">
              <a:spcBef>
                <a:spcPts val="0"/>
              </a:spcBef>
              <a:buNone/>
            </a:pPr>
            <a:r>
              <a:t/>
            </a:r>
            <a:endParaRPr/>
          </a:p>
        </p:txBody>
      </p:sp>
      <p:pic>
        <p:nvPicPr>
          <p:cNvPr id="746" name="Shape 746"/>
          <p:cNvPicPr preferRelativeResize="0"/>
          <p:nvPr/>
        </p:nvPicPr>
        <p:blipFill>
          <a:blip r:embed="rId3">
            <a:alphaModFix/>
          </a:blip>
          <a:stretch>
            <a:fillRect/>
          </a:stretch>
        </p:blipFill>
        <p:spPr>
          <a:xfrm>
            <a:off x="8198325" y="4652912"/>
            <a:ext cx="323850" cy="342900"/>
          </a:xfrm>
          <a:prstGeom prst="rect">
            <a:avLst/>
          </a:prstGeom>
          <a:noFill/>
          <a:ln>
            <a:noFill/>
          </a:ln>
        </p:spPr>
      </p:pic>
      <p:sp>
        <p:nvSpPr>
          <p:cNvPr id="747" name="Shape 7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1" name="Shape 751"/>
        <p:cNvGrpSpPr/>
        <p:nvPr/>
      </p:nvGrpSpPr>
      <p:grpSpPr>
        <a:xfrm>
          <a:off x="0" y="0"/>
          <a:ext cx="0" cy="0"/>
          <a:chOff x="0" y="0"/>
          <a:chExt cx="0" cy="0"/>
        </a:xfrm>
      </p:grpSpPr>
      <p:sp>
        <p:nvSpPr>
          <p:cNvPr id="752" name="Shape 752"/>
          <p:cNvSpPr txBox="1"/>
          <p:nvPr>
            <p:ph type="title"/>
          </p:nvPr>
        </p:nvSpPr>
        <p:spPr>
          <a:xfrm>
            <a:off x="106575" y="0"/>
            <a:ext cx="8520600" cy="623400"/>
          </a:xfrm>
          <a:prstGeom prst="rect">
            <a:avLst/>
          </a:prstGeom>
        </p:spPr>
        <p:txBody>
          <a:bodyPr anchorCtr="0" anchor="t" bIns="91425" lIns="91425" rIns="91425" tIns="91425">
            <a:noAutofit/>
          </a:bodyPr>
          <a:lstStyle/>
          <a:p>
            <a:pPr lvl="0">
              <a:spcBef>
                <a:spcPts val="0"/>
              </a:spcBef>
              <a:buNone/>
            </a:pPr>
            <a:r>
              <a:rPr lang="en"/>
              <a:t>Review</a:t>
            </a:r>
          </a:p>
        </p:txBody>
      </p:sp>
      <p:pic>
        <p:nvPicPr>
          <p:cNvPr id="753" name="Shape 753"/>
          <p:cNvPicPr preferRelativeResize="0"/>
          <p:nvPr/>
        </p:nvPicPr>
        <p:blipFill>
          <a:blip r:embed="rId3">
            <a:alphaModFix/>
          </a:blip>
          <a:stretch>
            <a:fillRect/>
          </a:stretch>
        </p:blipFill>
        <p:spPr>
          <a:xfrm>
            <a:off x="2075975" y="152387"/>
            <a:ext cx="2743200" cy="4924425"/>
          </a:xfrm>
          <a:prstGeom prst="rect">
            <a:avLst/>
          </a:prstGeom>
          <a:noFill/>
          <a:ln cap="flat" cmpd="sng" w="9525">
            <a:solidFill>
              <a:schemeClr val="dk2"/>
            </a:solidFill>
            <a:prstDash val="solid"/>
            <a:round/>
            <a:headEnd len="med" w="med" type="none"/>
            <a:tailEnd len="med" w="med" type="none"/>
          </a:ln>
        </p:spPr>
      </p:pic>
      <p:sp>
        <p:nvSpPr>
          <p:cNvPr id="754" name="Shape 754"/>
          <p:cNvSpPr txBox="1"/>
          <p:nvPr/>
        </p:nvSpPr>
        <p:spPr>
          <a:xfrm>
            <a:off x="5424600" y="1755025"/>
            <a:ext cx="2507100" cy="510600"/>
          </a:xfrm>
          <a:prstGeom prst="rect">
            <a:avLst/>
          </a:prstGeom>
          <a:noFill/>
          <a:ln>
            <a:noFill/>
          </a:ln>
        </p:spPr>
        <p:txBody>
          <a:bodyPr anchorCtr="0" anchor="t" bIns="91425" lIns="91425" rIns="91425" tIns="91425">
            <a:noAutofit/>
          </a:bodyPr>
          <a:lstStyle/>
          <a:p>
            <a:pPr lvl="0">
              <a:spcBef>
                <a:spcPts val="0"/>
              </a:spcBef>
              <a:buNone/>
            </a:pPr>
            <a:r>
              <a:rPr lang="en"/>
              <a:t>Most of these</a:t>
            </a:r>
          </a:p>
          <a:p>
            <a:pPr lvl="0">
              <a:spcBef>
                <a:spcPts val="0"/>
              </a:spcBef>
              <a:buNone/>
            </a:pPr>
            <a:r>
              <a:rPr lang="en"/>
              <a:t>Should be familiar to you</a:t>
            </a:r>
          </a:p>
        </p:txBody>
      </p:sp>
      <p:sp>
        <p:nvSpPr>
          <p:cNvPr id="755" name="Shape 75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Goals</a:t>
            </a:r>
          </a:p>
        </p:txBody>
      </p:sp>
      <p:sp>
        <p:nvSpPr>
          <p:cNvPr id="169" name="Shape 169"/>
          <p:cNvSpPr txBox="1"/>
          <p:nvPr>
            <p:ph idx="4294967295"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Small and focused </a:t>
            </a:r>
          </a:p>
          <a:p>
            <a:pPr lvl="0">
              <a:spcBef>
                <a:spcPts val="0"/>
              </a:spcBef>
              <a:buNone/>
            </a:pPr>
            <a:r>
              <a:rPr lang="en"/>
              <a:t>Easy-to-use</a:t>
            </a:r>
          </a:p>
          <a:p>
            <a:pPr lvl="0">
              <a:spcBef>
                <a:spcPts val="0"/>
              </a:spcBef>
              <a:buNone/>
            </a:pPr>
            <a:r>
              <a:rPr lang="en"/>
              <a:t>Lambda friendly </a:t>
            </a:r>
          </a:p>
          <a:p>
            <a:pPr lvl="0">
              <a:spcBef>
                <a:spcPts val="0"/>
              </a:spcBef>
              <a:buNone/>
            </a:pPr>
            <a:r>
              <a:rPr lang="en"/>
              <a:t>Scalar async calls, and streams</a:t>
            </a:r>
          </a:p>
          <a:p>
            <a:pPr lvl="0" rtl="0">
              <a:spcBef>
                <a:spcPts val="0"/>
              </a:spcBef>
              <a:buNone/>
            </a:pPr>
            <a:r>
              <a:rPr lang="en"/>
              <a:t>Fluent</a:t>
            </a:r>
          </a:p>
          <a:p>
            <a:pPr lvl="0" rtl="0">
              <a:spcBef>
                <a:spcPts val="0"/>
              </a:spcBef>
              <a:buNone/>
            </a:pPr>
            <a:r>
              <a:rPr lang="en"/>
              <a:t>Evolve it (no change for the sake of change but get it right)</a:t>
            </a:r>
          </a:p>
          <a:p>
            <a:pPr lvl="0">
              <a:spcBef>
                <a:spcPts val="0"/>
              </a:spcBef>
              <a:buNone/>
            </a:pPr>
            <a:r>
              <a:rPr lang="en"/>
              <a:t>	Semantic versioning</a:t>
            </a:r>
          </a:p>
          <a:p>
            <a:pPr lvl="0" marR="0" rtl="0" algn="l">
              <a:lnSpc>
                <a:spcPct val="115000"/>
              </a:lnSpc>
              <a:spcBef>
                <a:spcPts val="0"/>
              </a:spcBef>
              <a:spcAft>
                <a:spcPts val="1600"/>
              </a:spcAft>
              <a:buNone/>
            </a:pPr>
            <a:r>
              <a:t/>
            </a:r>
            <a:endParaRPr/>
          </a:p>
        </p:txBody>
      </p:sp>
      <p:pic>
        <p:nvPicPr>
          <p:cNvPr id="170" name="Shape 170"/>
          <p:cNvPicPr preferRelativeResize="0"/>
          <p:nvPr/>
        </p:nvPicPr>
        <p:blipFill>
          <a:blip r:embed="rId3">
            <a:alphaModFix/>
          </a:blip>
          <a:stretch>
            <a:fillRect/>
          </a:stretch>
        </p:blipFill>
        <p:spPr>
          <a:xfrm>
            <a:off x="8188075" y="4729125"/>
            <a:ext cx="323850" cy="342900"/>
          </a:xfrm>
          <a:prstGeom prst="rect">
            <a:avLst/>
          </a:prstGeom>
          <a:noFill/>
          <a:ln>
            <a:noFill/>
          </a:ln>
        </p:spPr>
      </p:pic>
      <p:pic>
        <p:nvPicPr>
          <p:cNvPr descr="Brace, Bit, Tools, Drill, ..." id="171" name="Shape 171"/>
          <p:cNvPicPr preferRelativeResize="0"/>
          <p:nvPr/>
        </p:nvPicPr>
        <p:blipFill>
          <a:blip r:embed="rId4">
            <a:alphaModFix/>
          </a:blip>
          <a:stretch>
            <a:fillRect/>
          </a:stretch>
        </p:blipFill>
        <p:spPr>
          <a:xfrm>
            <a:off x="8522175" y="4652925"/>
            <a:ext cx="541461" cy="360974"/>
          </a:xfrm>
          <a:prstGeom prst="rect">
            <a:avLst/>
          </a:prstGeom>
          <a:noFill/>
          <a:ln>
            <a:noFill/>
          </a:ln>
        </p:spPr>
      </p:pic>
      <p:sp>
        <p:nvSpPr>
          <p:cNvPr id="172" name="Shape 172"/>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623400"/>
          </a:xfrm>
          <a:prstGeom prst="rect">
            <a:avLst/>
          </a:prstGeom>
        </p:spPr>
        <p:txBody>
          <a:bodyPr anchorCtr="0" anchor="t" bIns="91425" lIns="91425" rIns="91425" tIns="91425">
            <a:noAutofit/>
          </a:bodyPr>
          <a:lstStyle/>
          <a:p>
            <a:pPr lvl="0">
              <a:spcBef>
                <a:spcPts val="0"/>
              </a:spcBef>
              <a:buNone/>
            </a:pPr>
            <a:r>
              <a:rPr lang="en"/>
              <a:t>More Project Goals</a:t>
            </a:r>
          </a:p>
        </p:txBody>
      </p:sp>
      <p:sp>
        <p:nvSpPr>
          <p:cNvPr id="178" name="Shape 178"/>
          <p:cNvSpPr txBox="1"/>
          <p:nvPr>
            <p:ph idx="4294967295" type="body"/>
          </p:nvPr>
        </p:nvSpPr>
        <p:spPr>
          <a:xfrm>
            <a:off x="311700" y="1152475"/>
            <a:ext cx="8520600" cy="3416400"/>
          </a:xfrm>
          <a:prstGeom prst="rect">
            <a:avLst/>
          </a:prstGeom>
        </p:spPr>
        <p:txBody>
          <a:bodyPr anchorCtr="0" anchor="t" bIns="91425" lIns="91425" rIns="91425" tIns="91425">
            <a:noAutofit/>
          </a:bodyPr>
          <a:lstStyle/>
          <a:p>
            <a:pPr indent="-228600" lvl="0" marL="457200">
              <a:spcBef>
                <a:spcPts val="0"/>
              </a:spcBef>
            </a:pPr>
            <a:r>
              <a:rPr lang="en"/>
              <a:t>Should work with </a:t>
            </a:r>
          </a:p>
          <a:p>
            <a:pPr indent="-228600" lvl="1" marL="914400">
              <a:spcBef>
                <a:spcPts val="0"/>
              </a:spcBef>
            </a:pPr>
            <a:r>
              <a:rPr lang="en"/>
              <a:t>actor model</a:t>
            </a:r>
          </a:p>
          <a:p>
            <a:pPr indent="-228600" lvl="1" marL="914400">
              <a:spcBef>
                <a:spcPts val="0"/>
              </a:spcBef>
            </a:pPr>
            <a:r>
              <a:rPr lang="en"/>
              <a:t>MT model </a:t>
            </a:r>
          </a:p>
          <a:p>
            <a:pPr indent="-228600" lvl="1" marL="914400">
              <a:spcBef>
                <a:spcPts val="0"/>
              </a:spcBef>
            </a:pPr>
            <a:r>
              <a:rPr lang="en"/>
              <a:t>Reactor Pattern (event loop)</a:t>
            </a:r>
          </a:p>
          <a:p>
            <a:pPr indent="-228600" lvl="0" marL="457200" rtl="0">
              <a:spcBef>
                <a:spcPts val="0"/>
              </a:spcBef>
            </a:pPr>
            <a:r>
              <a:rPr lang="en"/>
              <a:t>Supports </a:t>
            </a:r>
          </a:p>
          <a:p>
            <a:pPr indent="-228600" lvl="1" marL="914400" rtl="0">
              <a:spcBef>
                <a:spcPts val="0"/>
              </a:spcBef>
            </a:pPr>
            <a:r>
              <a:rPr lang="en"/>
              <a:t>Async call coordination</a:t>
            </a:r>
          </a:p>
          <a:p>
            <a:pPr indent="-228600" lvl="1" marL="914400" rtl="0">
              <a:spcBef>
                <a:spcPts val="0"/>
              </a:spcBef>
            </a:pPr>
            <a:r>
              <a:rPr lang="en"/>
              <a:t>Complex call coordination </a:t>
            </a:r>
          </a:p>
          <a:p>
            <a:pPr indent="-228600" lvl="1" marL="914400" rtl="0">
              <a:spcBef>
                <a:spcPts val="0"/>
              </a:spcBef>
            </a:pPr>
            <a:r>
              <a:rPr lang="en"/>
              <a:t>and streams</a:t>
            </a:r>
          </a:p>
          <a:p>
            <a:pPr indent="-228600" lvl="0" marL="457200">
              <a:spcBef>
                <a:spcPts val="0"/>
              </a:spcBef>
            </a:pPr>
            <a:r>
              <a:rPr lang="en"/>
              <a:t>Define interfaces and allow for other implementations</a:t>
            </a:r>
          </a:p>
          <a:p>
            <a:pPr indent="-228600" lvl="1" marL="914400">
              <a:spcBef>
                <a:spcPts val="0"/>
              </a:spcBef>
            </a:pPr>
            <a:r>
              <a:rPr lang="en"/>
              <a:t>Allow core classes to be implemented by others</a:t>
            </a:r>
          </a:p>
        </p:txBody>
      </p:sp>
      <p:pic>
        <p:nvPicPr>
          <p:cNvPr id="179" name="Shape 179"/>
          <p:cNvPicPr preferRelativeResize="0"/>
          <p:nvPr/>
        </p:nvPicPr>
        <p:blipFill>
          <a:blip r:embed="rId3">
            <a:alphaModFix/>
          </a:blip>
          <a:stretch>
            <a:fillRect/>
          </a:stretch>
        </p:blipFill>
        <p:spPr>
          <a:xfrm>
            <a:off x="8594950" y="4605687"/>
            <a:ext cx="381000" cy="428625"/>
          </a:xfrm>
          <a:prstGeom prst="rect">
            <a:avLst/>
          </a:prstGeom>
          <a:noFill/>
          <a:ln>
            <a:noFill/>
          </a:ln>
        </p:spPr>
      </p:pic>
      <p:sp>
        <p:nvSpPr>
          <p:cNvPr id="180" name="Shape 18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